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Noto Serif SC Bold" panose="020B0604020202020204" charset="-128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Geist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17" d="100"/>
          <a:sy n="117" d="100"/>
        </p:scale>
        <p:origin x="2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964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873829" cy="5143500"/>
          </a:xfrm>
          <a:prstGeom prst="rect">
            <a:avLst/>
          </a:prstGeom>
          <a:solidFill>
            <a:srgbClr val="D1EFE4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2" y="599405"/>
            <a:ext cx="2629793" cy="394468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235883" y="1427325"/>
            <a:ext cx="35441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36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هاردنت</a:t>
            </a:r>
            <a:endParaRPr lang="ar-SA" sz="3600" dirty="0">
              <a:cs typeface="B Mitra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4057239" y="2237721"/>
            <a:ext cx="4722763" cy="4429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2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متخصص امنیت سایبری مجازی سازمان شما</a:t>
            </a:r>
            <a:endParaRPr lang="ar-SA" sz="2400" dirty="0">
              <a:cs typeface="B Mitra" panose="00000400000000000000" pitchFamily="2" charset="-78"/>
            </a:endParaRPr>
          </a:p>
        </p:txBody>
      </p:sp>
      <p:sp>
        <p:nvSpPr>
          <p:cNvPr id="6" name="Text 3"/>
          <p:cNvSpPr/>
          <p:nvPr/>
        </p:nvSpPr>
        <p:spPr>
          <a:xfrm>
            <a:off x="3108961" y="3048117"/>
            <a:ext cx="5679752" cy="8097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 rtl="1">
              <a:lnSpc>
                <a:spcPct val="133000"/>
              </a:lnSpc>
              <a:buNone/>
            </a:pPr>
            <a:r>
              <a:rPr lang="ar-SA" alt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پلتفرم هوشمند ممیزی و مقاوم‌سازی زیرساخت بر پایه CIS، Best Practice و دانش تخصصی — تبدیل دانش امنیتی پراکنده به فرآیندی استاندارد، مستمر و قابل اندازه‌گیری برای تیم‌های امنیت، زیرساخت و عملیات.</a:t>
            </a:r>
            <a:endParaRPr lang="ar-SA" sz="1400" dirty="0"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750566" cy="5143500"/>
          </a:xfrm>
          <a:prstGeom prst="rect">
            <a:avLst/>
          </a:prstGeom>
          <a:solidFill>
            <a:srgbClr val="D1EFE4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8" y="590104"/>
            <a:ext cx="2642146" cy="39632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70871" y="349151"/>
            <a:ext cx="4831259" cy="7890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fa-IR" altLang="en-US" sz="2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درخواست</a:t>
            </a:r>
            <a:r>
              <a:rPr lang="ar-SA" altLang="en-US" sz="2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: از پایلوت تا استانداردسازی</a:t>
            </a:r>
            <a:endParaRPr lang="ar-SA" sz="2450" dirty="0">
              <a:cs typeface="B Mitra" panose="00000400000000000000" pitchFamily="2" charset="-78"/>
            </a:endParaRPr>
          </a:p>
        </p:txBody>
      </p:sp>
      <p:sp>
        <p:nvSpPr>
          <p:cNvPr id="5" name="Shape 2"/>
          <p:cNvSpPr/>
          <p:nvPr/>
        </p:nvSpPr>
        <p:spPr>
          <a:xfrm>
            <a:off x="8545860" y="1306860"/>
            <a:ext cx="14288" cy="2670721"/>
          </a:xfrm>
          <a:prstGeom prst="roundRect">
            <a:avLst>
              <a:gd name="adj" fmla="val 795320"/>
            </a:avLst>
          </a:prstGeom>
          <a:solidFill>
            <a:srgbClr val="B7D5CA"/>
          </a:solidFill>
          <a:ln/>
        </p:spPr>
      </p:sp>
      <p:sp>
        <p:nvSpPr>
          <p:cNvPr id="6" name="Shape 3"/>
          <p:cNvSpPr/>
          <p:nvPr/>
        </p:nvSpPr>
        <p:spPr>
          <a:xfrm>
            <a:off x="8053648" y="1441698"/>
            <a:ext cx="378768" cy="14288"/>
          </a:xfrm>
          <a:prstGeom prst="roundRect">
            <a:avLst>
              <a:gd name="adj" fmla="val 795320"/>
            </a:avLst>
          </a:prstGeom>
          <a:solidFill>
            <a:srgbClr val="B7D5CA"/>
          </a:solidFill>
          <a:ln/>
        </p:spPr>
      </p:sp>
      <p:sp>
        <p:nvSpPr>
          <p:cNvPr id="7" name="Shape 4"/>
          <p:cNvSpPr/>
          <p:nvPr/>
        </p:nvSpPr>
        <p:spPr>
          <a:xfrm>
            <a:off x="8418128" y="1306860"/>
            <a:ext cx="284038" cy="284038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465418" y="1330486"/>
            <a:ext cx="189384" cy="23671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1</a:t>
            </a:r>
            <a:endParaRPr lang="en-US" sz="1450" dirty="0">
              <a:cs typeface="B Mitra" panose="00000400000000000000" pitchFamily="2" charset="-78"/>
            </a:endParaRPr>
          </a:p>
        </p:txBody>
      </p:sp>
      <p:sp>
        <p:nvSpPr>
          <p:cNvPr id="9" name="Text 6"/>
          <p:cNvSpPr/>
          <p:nvPr/>
        </p:nvSpPr>
        <p:spPr>
          <a:xfrm>
            <a:off x="6350571" y="1350243"/>
            <a:ext cx="157824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مرحله ۱: پایلوت هدفمند</a:t>
            </a:r>
            <a:endParaRPr lang="ar-SA" sz="1200" dirty="0">
              <a:cs typeface="B Mitra" panose="00000400000000000000" pitchFamily="2" charset="-78"/>
            </a:endParaRPr>
          </a:p>
        </p:txBody>
      </p:sp>
      <p:sp>
        <p:nvSpPr>
          <p:cNvPr id="10" name="Text 7"/>
          <p:cNvSpPr/>
          <p:nvPr/>
        </p:nvSpPr>
        <p:spPr>
          <a:xfrm>
            <a:off x="3870871" y="1614934"/>
            <a:ext cx="4057948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26000"/>
              </a:lnSpc>
              <a:buNone/>
            </a:pPr>
            <a:r>
              <a:rPr lang="ar-SA" alt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اجرا در چند شرکت منتخب زیرمجموعه </a:t>
            </a:r>
            <a:r>
              <a:rPr lang="fa-IR" alt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-</a:t>
            </a:r>
            <a:r>
              <a:rPr lang="ar-SA" alt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 تعریف Baseline و سنجش اولیه</a:t>
            </a:r>
            <a:endParaRPr lang="ar-SA" sz="950" dirty="0">
              <a:cs typeface="B Mitra" panose="00000400000000000000" pitchFamily="2" charset="-78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8053648" y="2165598"/>
            <a:ext cx="378768" cy="14288"/>
          </a:xfrm>
          <a:prstGeom prst="roundRect">
            <a:avLst>
              <a:gd name="adj" fmla="val 795320"/>
            </a:avLst>
          </a:prstGeom>
          <a:solidFill>
            <a:srgbClr val="B7D5CA"/>
          </a:solidFill>
          <a:ln/>
        </p:spPr>
      </p:sp>
      <p:sp>
        <p:nvSpPr>
          <p:cNvPr id="12" name="Shape 9"/>
          <p:cNvSpPr/>
          <p:nvPr/>
        </p:nvSpPr>
        <p:spPr>
          <a:xfrm>
            <a:off x="8418128" y="2030760"/>
            <a:ext cx="284038" cy="284038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465418" y="2054386"/>
            <a:ext cx="189384" cy="23671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2</a:t>
            </a:r>
            <a:endParaRPr lang="en-US" sz="1450" dirty="0">
              <a:cs typeface="B Mitra" panose="00000400000000000000" pitchFamily="2" charset="-78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350571" y="2074143"/>
            <a:ext cx="157824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مرحله ۲: ارزیابی نتایج</a:t>
            </a:r>
            <a:endParaRPr lang="ar-SA" sz="1200" dirty="0">
              <a:cs typeface="B Mitra" panose="00000400000000000000" pitchFamily="2" charset="-78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3870871" y="2338834"/>
            <a:ext cx="4057948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26000"/>
              </a:lnSpc>
              <a:buNone/>
            </a:pPr>
            <a:r>
              <a:rPr lang="ar-SA" alt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مقایسه قبل/بعد — استخراج شاخص‌های مدیریتی و فنی</a:t>
            </a:r>
            <a:endParaRPr lang="ar-SA" sz="950" dirty="0">
              <a:cs typeface="B Mitra" panose="00000400000000000000" pitchFamily="2" charset="-78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8053648" y="2889498"/>
            <a:ext cx="378768" cy="14288"/>
          </a:xfrm>
          <a:prstGeom prst="roundRect">
            <a:avLst>
              <a:gd name="adj" fmla="val 795320"/>
            </a:avLst>
          </a:prstGeom>
          <a:solidFill>
            <a:srgbClr val="B7D5CA"/>
          </a:solidFill>
          <a:ln/>
        </p:spPr>
      </p:sp>
      <p:sp>
        <p:nvSpPr>
          <p:cNvPr id="17" name="Shape 14"/>
          <p:cNvSpPr/>
          <p:nvPr/>
        </p:nvSpPr>
        <p:spPr>
          <a:xfrm>
            <a:off x="8418128" y="2754660"/>
            <a:ext cx="284038" cy="284038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8465418" y="2778286"/>
            <a:ext cx="189384" cy="23671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3</a:t>
            </a:r>
            <a:endParaRPr lang="en-US" sz="1450" dirty="0">
              <a:cs typeface="B Mitra" panose="00000400000000000000" pitchFamily="2" charset="-78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018461" y="2798043"/>
            <a:ext cx="191035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مرحله ۳: اعتبارسنجی تخصصی</a:t>
            </a:r>
            <a:endParaRPr lang="ar-SA" sz="1200" dirty="0">
              <a:cs typeface="B Mitra" panose="00000400000000000000" pitchFamily="2" charset="-78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3870871" y="3062734"/>
            <a:ext cx="4057948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26000"/>
              </a:lnSpc>
              <a:buNone/>
            </a:pPr>
            <a:r>
              <a:rPr lang="ar-SA" alt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ورود به فرآیند تست و آزمون آزمایشگاهی </a:t>
            </a:r>
            <a:r>
              <a:rPr lang="fa-IR" altLang="en-US" sz="9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افتا</a:t>
            </a:r>
            <a:endParaRPr lang="ar-SA" sz="950" dirty="0">
              <a:cs typeface="B Mitra" panose="00000400000000000000" pitchFamily="2" charset="-78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8053648" y="3613398"/>
            <a:ext cx="378768" cy="14288"/>
          </a:xfrm>
          <a:prstGeom prst="roundRect">
            <a:avLst>
              <a:gd name="adj" fmla="val 795320"/>
            </a:avLst>
          </a:prstGeom>
          <a:solidFill>
            <a:srgbClr val="B7D5CA"/>
          </a:solidFill>
          <a:ln/>
        </p:spPr>
      </p:sp>
      <p:sp>
        <p:nvSpPr>
          <p:cNvPr id="22" name="Shape 19"/>
          <p:cNvSpPr/>
          <p:nvPr/>
        </p:nvSpPr>
        <p:spPr>
          <a:xfrm>
            <a:off x="8418128" y="3478560"/>
            <a:ext cx="284038" cy="284038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8465418" y="3502186"/>
            <a:ext cx="189384" cy="23671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en-US" sz="14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4</a:t>
            </a:r>
            <a:endParaRPr lang="en-US" sz="1450" dirty="0">
              <a:cs typeface="B Mitra" panose="00000400000000000000" pitchFamily="2" charset="-78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6350571" y="3521943"/>
            <a:ext cx="1578248" cy="197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مرحله ۴: توسعه مقیاس</a:t>
            </a:r>
            <a:endParaRPr lang="ar-SA" sz="1200" dirty="0">
              <a:cs typeface="B Mitra" panose="00000400000000000000" pitchFamily="2" charset="-78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3870871" y="3786634"/>
            <a:ext cx="4057948" cy="190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26000"/>
              </a:lnSpc>
              <a:buNone/>
            </a:pPr>
            <a:r>
              <a:rPr lang="ar-SA" alt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تعمیم به سایر شرکت‌ها و ایجاد مدل درآمدی پایدار</a:t>
            </a:r>
            <a:endParaRPr lang="ar-SA" sz="950" dirty="0">
              <a:cs typeface="B Mitra" panose="00000400000000000000" pitchFamily="2" charset="-78"/>
            </a:endParaRPr>
          </a:p>
        </p:txBody>
      </p:sp>
      <p:sp>
        <p:nvSpPr>
          <p:cNvPr id="26" name="Shape 23"/>
          <p:cNvSpPr/>
          <p:nvPr/>
        </p:nvSpPr>
        <p:spPr>
          <a:xfrm>
            <a:off x="3002417" y="4104084"/>
            <a:ext cx="5699713" cy="690190"/>
          </a:xfrm>
          <a:prstGeom prst="roundRect">
            <a:avLst>
              <a:gd name="adj" fmla="val 16464"/>
            </a:avLst>
          </a:prstGeom>
          <a:solidFill>
            <a:srgbClr val="B6FCB8"/>
          </a:solidFill>
          <a:ln/>
        </p:spPr>
      </p:sp>
      <p:pic>
        <p:nvPicPr>
          <p:cNvPr id="2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050" y="4352627"/>
            <a:ext cx="157758" cy="126206"/>
          </a:xfrm>
          <a:prstGeom prst="rect">
            <a:avLst/>
          </a:prstGeom>
        </p:spPr>
      </p:pic>
      <p:sp>
        <p:nvSpPr>
          <p:cNvPr id="28" name="Text 24"/>
          <p:cNvSpPr/>
          <p:nvPr/>
        </p:nvSpPr>
        <p:spPr>
          <a:xfrm>
            <a:off x="3445329" y="4319587"/>
            <a:ext cx="5130594" cy="381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 rtl="1">
              <a:lnSpc>
                <a:spcPct val="126000"/>
              </a:lnSpc>
              <a:buNone/>
            </a:pPr>
            <a:r>
              <a:rPr lang="ar-SA" altLang="en-US" sz="950" b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این مسیر کنترل‌شده، ریسک تصمیم‌گیری را کاهش می‌دهد و امکان اثبات ارزش واقعی را پیش از استقرار کامل فراهم می‌سازد.</a:t>
            </a:r>
            <a:endParaRPr lang="ar-SA" sz="950" b="1" dirty="0"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441280" y="0"/>
            <a:ext cx="2702719" cy="5143500"/>
          </a:xfrm>
          <a:prstGeom prst="rect">
            <a:avLst/>
          </a:prstGeom>
          <a:solidFill>
            <a:srgbClr val="D1EFE4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281" y="595387"/>
            <a:ext cx="2635151" cy="395272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2901" y="395883"/>
            <a:ext cx="5255351" cy="844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 rtl="1">
              <a:lnSpc>
                <a:spcPct val="104000"/>
              </a:lnSpc>
              <a:buNone/>
            </a:pPr>
            <a:r>
              <a:rPr lang="ar-SA" altLang="en-US" sz="26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چرا این موضوع امروز برای </a:t>
            </a:r>
            <a:r>
              <a:rPr lang="fa-IR" altLang="en-US" sz="26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حوزه فناوری اطلاعات، ارتباطات و صنعت </a:t>
            </a:r>
            <a:r>
              <a:rPr lang="ar-SA" altLang="en-US" sz="26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مهم است؟</a:t>
            </a:r>
            <a:endParaRPr lang="ar-SA" sz="2650" dirty="0">
              <a:cs typeface="B Mitra" panose="00000400000000000000" pitchFamily="2" charset="-78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178580" y="1433661"/>
            <a:ext cx="4769197" cy="1018803"/>
          </a:xfrm>
          <a:prstGeom prst="roundRect">
            <a:avLst>
              <a:gd name="adj" fmla="val 8975"/>
            </a:avLst>
          </a:prstGeom>
          <a:solidFill>
            <a:srgbClr val="E5F9F2">
              <a:alpha val="95000"/>
            </a:srgbClr>
          </a:solidFill>
          <a:ln w="19050">
            <a:solidFill>
              <a:srgbClr val="B7D5CA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5860813" y="1433661"/>
            <a:ext cx="76200" cy="1018803"/>
          </a:xfrm>
          <a:prstGeom prst="roundRect">
            <a:avLst>
              <a:gd name="adj" fmla="val 159593"/>
            </a:avLst>
          </a:prstGeom>
          <a:solidFill>
            <a:srgbClr val="006747"/>
          </a:solidFill>
          <a:ln/>
        </p:spPr>
      </p:sp>
      <p:sp>
        <p:nvSpPr>
          <p:cNvPr id="7" name="Text 4"/>
          <p:cNvSpPr/>
          <p:nvPr/>
        </p:nvSpPr>
        <p:spPr>
          <a:xfrm>
            <a:off x="4047540" y="1587773"/>
            <a:ext cx="168897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رشد سطح حمله</a:t>
            </a:r>
            <a:endParaRPr lang="ar-SA" sz="1300" dirty="0">
              <a:cs typeface="B Mitra" panose="00000400000000000000" pitchFamily="2" charset="-78"/>
            </a:endParaRPr>
          </a:p>
        </p:txBody>
      </p:sp>
      <p:sp>
        <p:nvSpPr>
          <p:cNvPr id="8" name="Text 5"/>
          <p:cNvSpPr/>
          <p:nvPr/>
        </p:nvSpPr>
        <p:spPr>
          <a:xfrm>
            <a:off x="1332692" y="1876127"/>
            <a:ext cx="4403824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 rtl="1">
              <a:lnSpc>
                <a:spcPct val="130000"/>
              </a:lnSpc>
              <a:buNone/>
            </a:pPr>
            <a:r>
              <a:rPr lang="ar-SA" alt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با گسترش تحول دیجیتال، سطح حمله سازمان‌ها بزرگ‌تر و پیچیده‌تر می‌شود و ریسک عملیاتی و اعتباری افزایش می‌یابد.</a:t>
            </a:r>
            <a:endParaRPr lang="ar-SA" sz="1050" dirty="0">
              <a:cs typeface="B Mitra" panose="00000400000000000000" pitchFamily="2" charset="-78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178580" y="2581201"/>
            <a:ext cx="4769197" cy="1018803"/>
          </a:xfrm>
          <a:prstGeom prst="roundRect">
            <a:avLst>
              <a:gd name="adj" fmla="val 8975"/>
            </a:avLst>
          </a:prstGeom>
          <a:solidFill>
            <a:srgbClr val="E5F9F2">
              <a:alpha val="95000"/>
            </a:srgbClr>
          </a:solidFill>
          <a:ln w="19050">
            <a:solidFill>
              <a:srgbClr val="B7D5CA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890628" y="2581201"/>
            <a:ext cx="76200" cy="1018803"/>
          </a:xfrm>
          <a:prstGeom prst="roundRect">
            <a:avLst>
              <a:gd name="adj" fmla="val 159593"/>
            </a:avLst>
          </a:prstGeom>
          <a:solidFill>
            <a:srgbClr val="006747"/>
          </a:solidFill>
          <a:ln/>
        </p:spPr>
      </p:sp>
      <p:sp>
        <p:nvSpPr>
          <p:cNvPr id="11" name="Text 8"/>
          <p:cNvSpPr/>
          <p:nvPr/>
        </p:nvSpPr>
        <p:spPr>
          <a:xfrm>
            <a:off x="4047540" y="2735312"/>
            <a:ext cx="168897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کمبود نیروی متخصص</a:t>
            </a:r>
            <a:endParaRPr lang="ar-SA" sz="1300" dirty="0">
              <a:cs typeface="B Mitra" panose="00000400000000000000" pitchFamily="2" charset="-78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332692" y="3023667"/>
            <a:ext cx="4403824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 rtl="1">
              <a:lnSpc>
                <a:spcPct val="130000"/>
              </a:lnSpc>
              <a:buNone/>
            </a:pPr>
            <a:r>
              <a:rPr lang="ar-SA" alt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نیروی متخصص امنیت کمیاب است، ممیزی‌ها دستی و مقطعی هستند و دید مدیریتی یکپارچه وجود ندارد.</a:t>
            </a:r>
            <a:endParaRPr lang="ar-SA" sz="1050" dirty="0">
              <a:cs typeface="B Mitra" panose="00000400000000000000" pitchFamily="2" charset="-78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1197631" y="3728740"/>
            <a:ext cx="4769197" cy="1018803"/>
          </a:xfrm>
          <a:prstGeom prst="roundRect">
            <a:avLst>
              <a:gd name="adj" fmla="val 8975"/>
            </a:avLst>
          </a:prstGeom>
          <a:solidFill>
            <a:srgbClr val="E5F9F2">
              <a:alpha val="95000"/>
            </a:srgbClr>
          </a:solidFill>
          <a:ln w="19050">
            <a:solidFill>
              <a:srgbClr val="B7D5CA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5890628" y="3728740"/>
            <a:ext cx="76200" cy="1018803"/>
          </a:xfrm>
          <a:prstGeom prst="roundRect">
            <a:avLst>
              <a:gd name="adj" fmla="val 159593"/>
            </a:avLst>
          </a:prstGeom>
          <a:solidFill>
            <a:srgbClr val="006747"/>
          </a:solidFill>
          <a:ln/>
        </p:spPr>
      </p:sp>
      <p:sp>
        <p:nvSpPr>
          <p:cNvPr id="15" name="Text 12"/>
          <p:cNvSpPr/>
          <p:nvPr/>
        </p:nvSpPr>
        <p:spPr>
          <a:xfrm>
            <a:off x="4047540" y="3882851"/>
            <a:ext cx="168897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شکاف اجرا</a:t>
            </a:r>
            <a:endParaRPr lang="ar-SA" sz="1300" dirty="0">
              <a:cs typeface="B Mitra" panose="00000400000000000000" pitchFamily="2" charset="-78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332692" y="4171206"/>
            <a:ext cx="4403824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 rtl="1">
              <a:lnSpc>
                <a:spcPct val="130000"/>
              </a:lnSpc>
              <a:buNone/>
            </a:pPr>
            <a:r>
              <a:rPr lang="ar-SA" alt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نتیجه: شکاف بین سیاست امنیتی و اجرای واقعی </a:t>
            </a:r>
            <a:r>
              <a:rPr lang="fa-IR" alt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-</a:t>
            </a:r>
            <a:r>
              <a:rPr lang="ar-SA" alt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 امنیت به‌جای سازمانی بودن، فردی و پروژه‌ای می‌شود.</a:t>
            </a:r>
            <a:endParaRPr lang="ar-SA" sz="1050" dirty="0"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28417" y="365374"/>
            <a:ext cx="5350222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سهم امنیت سایبری در </a:t>
            </a:r>
            <a:r>
              <a:rPr lang="fa-IR" altLang="en-US" sz="22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فناوری‌اطلاعات</a:t>
            </a:r>
            <a:r>
              <a:rPr lang="ar-SA" alt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 و </a:t>
            </a:r>
            <a:r>
              <a:rPr lang="fa-IR" alt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جایگاه</a:t>
            </a:r>
            <a:r>
              <a:rPr lang="ar-SA" alt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 </a:t>
            </a:r>
            <a:r>
              <a:rPr lang="fa-IR" altLang="en-US" sz="22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مقاوم‌سازی</a:t>
            </a:r>
            <a:endParaRPr lang="ar-SA" sz="2200" dirty="0">
              <a:cs typeface="B Mitra" panose="00000400000000000000" pitchFamily="2" charset="-78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254" y="1575570"/>
            <a:ext cx="3759622" cy="37596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900588" y="1617016"/>
            <a:ext cx="297805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fa-IR" altLang="en-US" sz="14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مقاوم‌سازی</a:t>
            </a:r>
            <a:r>
              <a:rPr lang="ar-SA" altLang="en-US" sz="1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 کجای این معماری قرار می‌گیرد؟</a:t>
            </a:r>
            <a:endParaRPr lang="ar-SA" sz="1400" dirty="0">
              <a:cs typeface="B Mitra" panose="00000400000000000000" pitchFamily="2" charset="-78"/>
            </a:endParaRPr>
          </a:p>
        </p:txBody>
      </p:sp>
      <p:sp>
        <p:nvSpPr>
          <p:cNvPr id="6" name="Text 2"/>
          <p:cNvSpPr/>
          <p:nvPr/>
        </p:nvSpPr>
        <p:spPr>
          <a:xfrm>
            <a:off x="5119017" y="2130879"/>
            <a:ext cx="3759622" cy="4154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 rtl="1">
              <a:lnSpc>
                <a:spcPct val="120000"/>
              </a:lnSpc>
              <a:buNone/>
            </a:pPr>
            <a:r>
              <a:rPr lang="ar-SA" altLang="en-US" sz="1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امنیت سایبری سازمانی لایه‌های متعددی دارد </a:t>
            </a:r>
            <a:r>
              <a:rPr lang="fa-IR" altLang="en-US" sz="1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-</a:t>
            </a:r>
            <a:r>
              <a:rPr lang="ar-SA" altLang="en-US" sz="1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 از حاکمیت و هویت تا نظارت و پاسخ به رخداد. </a:t>
            </a:r>
            <a:r>
              <a:rPr lang="fa-IR" altLang="en-US" sz="10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مقاوم‌سازی</a:t>
            </a:r>
            <a:r>
              <a:rPr lang="ar-SA" altLang="en-US" sz="1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 در لایه زیرساخت، مؤثرترین نقطه کاهش ریسک است:</a:t>
            </a:r>
            <a:endParaRPr lang="ar-SA" sz="1000" dirty="0">
              <a:cs typeface="B Mitra" panose="00000400000000000000" pitchFamily="2" charset="-78"/>
            </a:endParaRPr>
          </a:p>
        </p:txBody>
      </p:sp>
      <p:sp>
        <p:nvSpPr>
          <p:cNvPr id="7" name="Text 3"/>
          <p:cNvSpPr/>
          <p:nvPr/>
        </p:nvSpPr>
        <p:spPr>
          <a:xfrm>
            <a:off x="5119017" y="2759571"/>
            <a:ext cx="3759622" cy="7102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r" rtl="1">
              <a:lnSpc>
                <a:spcPct val="120000"/>
              </a:lnSpc>
              <a:buSzPct val="100000"/>
              <a:buChar char="•"/>
            </a:pPr>
            <a:r>
              <a:rPr lang="ar-SA" alt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کاهش سطح حمله و Misconfiguration</a:t>
            </a:r>
            <a:endParaRPr lang="ar-SA" sz="1050" dirty="0">
              <a:cs typeface="B Mitra" panose="00000400000000000000" pitchFamily="2" charset="-78"/>
            </a:endParaRPr>
          </a:p>
          <a:p>
            <a:pPr marL="342900" indent="-342900" algn="r" rtl="1">
              <a:lnSpc>
                <a:spcPct val="120000"/>
              </a:lnSpc>
              <a:buSzPct val="100000"/>
              <a:buChar char="•"/>
            </a:pPr>
            <a:r>
              <a:rPr lang="ar-SA" alt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انطباق با Baselineهای معتبر</a:t>
            </a:r>
            <a:endParaRPr lang="ar-SA" sz="1050" dirty="0">
              <a:cs typeface="B Mitra" panose="00000400000000000000" pitchFamily="2" charset="-78"/>
            </a:endParaRPr>
          </a:p>
          <a:p>
            <a:pPr marL="342900" indent="-342900" algn="r" rtl="1">
              <a:lnSpc>
                <a:spcPct val="120000"/>
              </a:lnSpc>
              <a:buSzPct val="100000"/>
              <a:buChar char="•"/>
            </a:pPr>
            <a:r>
              <a:rPr lang="ar-SA" alt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اثرپذیر، قابل‌سنجش و عملیاتی</a:t>
            </a:r>
            <a:endParaRPr lang="ar-SA" sz="1050" dirty="0">
              <a:cs typeface="B Mitra" panose="00000400000000000000" pitchFamily="2" charset="-78"/>
            </a:endParaRPr>
          </a:p>
        </p:txBody>
      </p:sp>
      <p:sp>
        <p:nvSpPr>
          <p:cNvPr id="8" name="Text 4"/>
          <p:cNvSpPr/>
          <p:nvPr/>
        </p:nvSpPr>
        <p:spPr>
          <a:xfrm>
            <a:off x="5119017" y="3567930"/>
            <a:ext cx="3759622" cy="401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20000"/>
              </a:lnSpc>
              <a:buNone/>
            </a:pPr>
            <a:r>
              <a:rPr lang="ar-SA" alt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هاردنت دقیقاً روی همین بخش تمرکز دارد.</a:t>
            </a:r>
            <a:endParaRPr lang="ar-SA" sz="1050" dirty="0"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443290" y="0"/>
            <a:ext cx="2700710" cy="5143500"/>
          </a:xfrm>
          <a:prstGeom prst="rect">
            <a:avLst/>
          </a:prstGeom>
          <a:solidFill>
            <a:srgbClr val="D1EFE4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290" y="599405"/>
            <a:ext cx="2629793" cy="394468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306014" y="517475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just" rtl="1">
              <a:lnSpc>
                <a:spcPct val="104000"/>
              </a:lnSpc>
              <a:buNone/>
            </a:pPr>
            <a:r>
              <a:rPr lang="ar-SA" altLang="en-US" sz="27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مسأله اصلی: امنیت دانشی، نه امنیت فرآیندی</a:t>
            </a:r>
            <a:endParaRPr lang="ar-SA" sz="2750" dirty="0">
              <a:cs typeface="B Mitra" panose="00000400000000000000" pitchFamily="2" charset="-78"/>
            </a:endParaRPr>
          </a:p>
        </p:txBody>
      </p:sp>
      <p:sp>
        <p:nvSpPr>
          <p:cNvPr id="5" name="Shape 2"/>
          <p:cNvSpPr/>
          <p:nvPr/>
        </p:nvSpPr>
        <p:spPr>
          <a:xfrm>
            <a:off x="3738312" y="1616050"/>
            <a:ext cx="2290465" cy="1053182"/>
          </a:xfrm>
          <a:prstGeom prst="roundRect">
            <a:avLst>
              <a:gd name="adj" fmla="val 12115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110233" y="176257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وابستگی به افراد</a:t>
            </a:r>
            <a:endParaRPr lang="ar-SA" sz="1350" dirty="0">
              <a:cs typeface="B Mitra" panose="00000400000000000000" pitchFamily="2" charset="-78"/>
            </a:endParaRPr>
          </a:p>
        </p:txBody>
      </p:sp>
      <p:sp>
        <p:nvSpPr>
          <p:cNvPr id="7" name="Text 4"/>
          <p:cNvSpPr/>
          <p:nvPr/>
        </p:nvSpPr>
        <p:spPr>
          <a:xfrm>
            <a:off x="3884833" y="2069083"/>
            <a:ext cx="199742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 rtl="1">
              <a:lnSpc>
                <a:spcPct val="133000"/>
              </a:lnSpc>
              <a:buNone/>
            </a:pPr>
            <a:r>
              <a:rPr lang="ar-SA" alt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اتکا به کارشناسان کمیاب و غیرمقیاس‌پذیر</a:t>
            </a:r>
            <a:endParaRPr lang="ar-SA" sz="1100" dirty="0">
              <a:cs typeface="B Mitra" panose="00000400000000000000" pitchFamily="2" charset="-78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306014" y="1616050"/>
            <a:ext cx="2290539" cy="1053182"/>
          </a:xfrm>
          <a:prstGeom prst="roundRect">
            <a:avLst>
              <a:gd name="adj" fmla="val 12115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678009" y="176257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ممیزی دستی</a:t>
            </a:r>
            <a:endParaRPr lang="ar-SA" sz="1350" dirty="0">
              <a:cs typeface="B Mitra" panose="00000400000000000000" pitchFamily="2" charset="-78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452535" y="2069083"/>
            <a:ext cx="1997497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33000"/>
              </a:lnSpc>
              <a:buNone/>
            </a:pPr>
            <a:r>
              <a:rPr lang="ar-SA" alt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زمان‌بر، پرهزینه و بدون تکرارپذیری</a:t>
            </a:r>
            <a:endParaRPr lang="ar-SA" sz="1100" dirty="0">
              <a:cs typeface="B Mitra" panose="00000400000000000000" pitchFamily="2" charset="-78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1306014" y="2810991"/>
            <a:ext cx="4722763" cy="826368"/>
          </a:xfrm>
          <a:prstGeom prst="roundRect">
            <a:avLst>
              <a:gd name="adj" fmla="val 15440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4110233" y="295751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اجرای غیرهمسان</a:t>
            </a:r>
            <a:endParaRPr lang="ar-SA" sz="1350" dirty="0">
              <a:cs typeface="B Mitra" panose="00000400000000000000" pitchFamily="2" charset="-78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452535" y="3264024"/>
            <a:ext cx="442972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33000"/>
              </a:lnSpc>
              <a:buNone/>
            </a:pPr>
            <a:r>
              <a:rPr lang="ar-SA" alt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بدون خروجی مشترک برای مدیران، تیم فنی و حسابرسی</a:t>
            </a:r>
            <a:endParaRPr lang="ar-SA" sz="1100" dirty="0">
              <a:cs typeface="B Mitra" panose="00000400000000000000" pitchFamily="2" charset="-78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1306014" y="3796829"/>
            <a:ext cx="4722763" cy="829196"/>
          </a:xfrm>
          <a:prstGeom prst="roundRect">
            <a:avLst>
              <a:gd name="adj" fmla="val 15387"/>
            </a:avLst>
          </a:prstGeom>
          <a:solidFill>
            <a:srgbClr val="FCF2B5"/>
          </a:solidFill>
          <a:ln/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772" y="4011885"/>
            <a:ext cx="177180" cy="141759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1766711" y="3974009"/>
            <a:ext cx="412030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 rtl="1">
              <a:lnSpc>
                <a:spcPct val="133000"/>
              </a:lnSpc>
              <a:buNone/>
            </a:pPr>
            <a:r>
              <a:rPr lang="ar-SA" altLang="en-US" sz="11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نتیجه: امنیت به‌جای آنکه </a:t>
            </a:r>
            <a:r>
              <a:rPr lang="ar-SA" altLang="en-US" sz="1100" b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سازمانی</a:t>
            </a:r>
            <a:r>
              <a:rPr lang="ar-SA" altLang="en-US" sz="11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 باشد، </a:t>
            </a:r>
            <a:r>
              <a:rPr lang="ar-SA" altLang="en-US" sz="1100" b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فردی و پروژه‌ای</a:t>
            </a:r>
            <a:r>
              <a:rPr lang="ar-SA" altLang="en-US" sz="11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 می‌شود </a:t>
            </a:r>
            <a:r>
              <a:rPr lang="fa-IR" altLang="en-US" sz="11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-</a:t>
            </a:r>
            <a:r>
              <a:rPr lang="ar-SA" altLang="en-US" sz="11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 الگویی که برای نهادهای </a:t>
            </a:r>
            <a:r>
              <a:rPr lang="fa-IR" altLang="en-US" sz="11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دولتی و </a:t>
            </a:r>
            <a:r>
              <a:rPr lang="fa-IR" altLang="en-US" sz="1100" dirty="0" err="1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خصولتی</a:t>
            </a:r>
            <a:r>
              <a:rPr lang="ar-SA" altLang="en-US" sz="11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 پاسخگو نیست.</a:t>
            </a:r>
            <a:endParaRPr lang="ar-SA" sz="1100" dirty="0"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686" y="521451"/>
            <a:ext cx="8054727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ct val="104000"/>
              </a:lnSpc>
              <a:buNone/>
            </a:pPr>
            <a:r>
              <a:rPr lang="ar-SA" altLang="en-US" sz="27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راهکار </a:t>
            </a:r>
            <a:r>
              <a:rPr lang="fa-IR" altLang="en-US" sz="27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هاردنت</a:t>
            </a:r>
            <a:r>
              <a:rPr lang="ar-SA" altLang="en-US" sz="27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: تبدیل دانش تخصصی به فرآیند عملیاتی</a:t>
            </a:r>
            <a:endParaRPr lang="ar-SA" sz="2750" dirty="0">
              <a:cs typeface="B Mitra" panose="00000400000000000000" pitchFamily="2" charset="-78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100" y="1207666"/>
            <a:ext cx="4787801" cy="28415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14781" y="3390122"/>
            <a:ext cx="1418738" cy="22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ct val="104000"/>
              </a:lnSpc>
              <a:buNone/>
            </a:pPr>
            <a:r>
              <a:rPr lang="ar-SA" altLang="en-US" sz="1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پیشنهاد اصلاحی</a:t>
            </a:r>
            <a:endParaRPr lang="ar-SA" sz="1400" dirty="0">
              <a:cs typeface="B Mitra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3714681" y="3390122"/>
            <a:ext cx="1418738" cy="229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ct val="104000"/>
              </a:lnSpc>
              <a:buNone/>
            </a:pPr>
            <a:r>
              <a:rPr lang="ar-SA" altLang="en-US" sz="1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تحلیل شکاف</a:t>
            </a:r>
            <a:endParaRPr lang="ar-SA" sz="1400" dirty="0">
              <a:cs typeface="B Mitra" panose="00000400000000000000" pitchFamily="2" charset="-78"/>
            </a:endParaRPr>
          </a:p>
        </p:txBody>
      </p:sp>
      <p:sp>
        <p:nvSpPr>
          <p:cNvPr id="6" name="Text 3"/>
          <p:cNvSpPr/>
          <p:nvPr/>
        </p:nvSpPr>
        <p:spPr>
          <a:xfrm>
            <a:off x="5467636" y="3383568"/>
            <a:ext cx="1190138" cy="2358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 rtl="1">
              <a:lnSpc>
                <a:spcPct val="104000"/>
              </a:lnSpc>
              <a:buNone/>
            </a:pPr>
            <a:r>
              <a:rPr lang="ar-SA" altLang="en-US" sz="1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حسابرسی هوشمند</a:t>
            </a:r>
            <a:endParaRPr lang="ar-SA" sz="1400" dirty="0">
              <a:cs typeface="B Mitra" panose="00000400000000000000" pitchFamily="2" charset="-78"/>
            </a:endParaRPr>
          </a:p>
        </p:txBody>
      </p:sp>
      <p:sp>
        <p:nvSpPr>
          <p:cNvPr id="7" name="Text 4"/>
          <p:cNvSpPr/>
          <p:nvPr/>
        </p:nvSpPr>
        <p:spPr>
          <a:xfrm>
            <a:off x="496119" y="4208711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85000" lnSpcReduction="10000"/>
          </a:bodyPr>
          <a:lstStyle/>
          <a:p>
            <a:pPr marL="0" indent="0" algn="r" rtl="1">
              <a:lnSpc>
                <a:spcPct val="133000"/>
              </a:lnSpc>
              <a:buNone/>
            </a:pPr>
            <a:r>
              <a:rPr lang="ar-SA" alt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ارزش اصلی هاردنت تبدیل دانش پراکنده به موتور عملیاتی است. به‌جای وابستگی به فرد و تجربه شخصی، هاردنت یک الگوی پایدار برای ارزیابی، تحلیل و اقدام اصلاحی ایجاد می‌کند </a:t>
            </a:r>
            <a:r>
              <a:rPr lang="en-US" alt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.</a:t>
            </a:r>
          </a:p>
          <a:p>
            <a:pPr marL="0" indent="0" algn="r" rtl="1">
              <a:lnSpc>
                <a:spcPct val="133000"/>
              </a:lnSpc>
              <a:buNone/>
            </a:pPr>
            <a:r>
              <a:rPr lang="ar-SA" alt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با استانداردسازی، تکرارپذیری، قابلیت اندازه‌گیری و کاهش وابستگی به متخصص کمیاب.</a:t>
            </a:r>
            <a:endParaRPr lang="ar-SA" sz="1400" dirty="0"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20009" y="433908"/>
            <a:ext cx="407067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27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قابلیت‌های کلیدی </a:t>
            </a:r>
            <a:r>
              <a:rPr lang="fa-IR" altLang="en-US" sz="27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هاردنت</a:t>
            </a:r>
            <a:endParaRPr lang="ar-SA" sz="2750" dirty="0">
              <a:cs typeface="B Mitra" panose="00000400000000000000" pitchFamily="2" charset="-78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4364" y="1160413"/>
            <a:ext cx="283518" cy="2835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875859" y="162111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مدیریت دارایی</a:t>
            </a:r>
            <a:endParaRPr lang="ar-SA" sz="1350" dirty="0">
              <a:cs typeface="B Mitra" panose="000004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4660627" y="1927622"/>
            <a:ext cx="398725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33000"/>
              </a:lnSpc>
              <a:buNone/>
            </a:pPr>
            <a:r>
              <a:rPr lang="ar-SA" alt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مدیریت میزبان‌ها، سرویس‌ها، برچسب‌ها و ساختار سازمانی</a:t>
            </a:r>
            <a:endParaRPr lang="ar-SA" sz="1100" dirty="0">
              <a:cs typeface="B Mitra" panose="00000400000000000000" pitchFamily="2" charset="-78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9930" y="1160413"/>
            <a:ext cx="283518" cy="2835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711425" y="162111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اتوماسیون</a:t>
            </a:r>
            <a:endParaRPr lang="ar-SA" sz="1350" dirty="0">
              <a:cs typeface="B Mitra" panose="00000400000000000000" pitchFamily="2" charset="-78"/>
            </a:endParaRPr>
          </a:p>
        </p:txBody>
      </p:sp>
      <p:sp>
        <p:nvSpPr>
          <p:cNvPr id="8" name="Text 4"/>
          <p:cNvSpPr/>
          <p:nvPr/>
        </p:nvSpPr>
        <p:spPr>
          <a:xfrm>
            <a:off x="496119" y="1927622"/>
            <a:ext cx="3987329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33000"/>
              </a:lnSpc>
              <a:buNone/>
            </a:pPr>
            <a:r>
              <a:rPr lang="ar-SA" alt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اجرای Task → Play → Playbook برای اقدامات کنترلی</a:t>
            </a:r>
            <a:endParaRPr lang="ar-SA" sz="1100" dirty="0">
              <a:cs typeface="B Mitra" panose="00000400000000000000" pitchFamily="2" charset="-78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64364" y="2437954"/>
            <a:ext cx="283518" cy="28351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875859" y="289865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کشف زیرساخت</a:t>
            </a:r>
            <a:endParaRPr lang="ar-SA" sz="1350" dirty="0">
              <a:cs typeface="B Mitra" panose="00000400000000000000" pitchFamily="2" charset="-78"/>
            </a:endParaRPr>
          </a:p>
        </p:txBody>
      </p:sp>
      <p:sp>
        <p:nvSpPr>
          <p:cNvPr id="11" name="Text 6"/>
          <p:cNvSpPr/>
          <p:nvPr/>
        </p:nvSpPr>
        <p:spPr>
          <a:xfrm>
            <a:off x="4660627" y="3205163"/>
            <a:ext cx="398725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33000"/>
              </a:lnSpc>
              <a:buNone/>
            </a:pPr>
            <a:r>
              <a:rPr lang="ar-SA" alt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شناسایی میزبان‌ها و توپولوژی در بازه‌های شبکه</a:t>
            </a:r>
            <a:endParaRPr lang="ar-SA" sz="1100" dirty="0">
              <a:cs typeface="B Mitra" panose="00000400000000000000" pitchFamily="2" charset="-78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9930" y="2437954"/>
            <a:ext cx="283518" cy="28351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711425" y="289865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گزارش‌گیری و ممیزی</a:t>
            </a:r>
            <a:endParaRPr lang="ar-SA" sz="1350" dirty="0">
              <a:cs typeface="B Mitra" panose="00000400000000000000" pitchFamily="2" charset="-78"/>
            </a:endParaRPr>
          </a:p>
        </p:txBody>
      </p:sp>
      <p:sp>
        <p:nvSpPr>
          <p:cNvPr id="14" name="Text 8"/>
          <p:cNvSpPr/>
          <p:nvPr/>
        </p:nvSpPr>
        <p:spPr>
          <a:xfrm>
            <a:off x="496119" y="3205163"/>
            <a:ext cx="3987329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33000"/>
              </a:lnSpc>
              <a:buNone/>
            </a:pPr>
            <a:r>
              <a:rPr lang="ar-SA" alt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ثبت نتایج اجرا و گزارش‌گیری مدیریتی</a:t>
            </a:r>
            <a:endParaRPr lang="ar-SA" sz="1100" dirty="0">
              <a:cs typeface="B Mitra" panose="00000400000000000000" pitchFamily="2" charset="-78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64364" y="3715494"/>
            <a:ext cx="283518" cy="28351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875859" y="417619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ترمینال تعاملی</a:t>
            </a:r>
            <a:endParaRPr lang="ar-SA" sz="1350" dirty="0">
              <a:cs typeface="B Mitra" panose="00000400000000000000" pitchFamily="2" charset="-78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4660627" y="4482703"/>
            <a:ext cx="398725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33000"/>
              </a:lnSpc>
              <a:buNone/>
            </a:pPr>
            <a:r>
              <a:rPr lang="ar-SA" alt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دسترسی عملیاتی کنترل‌شده از بستر سامانه</a:t>
            </a:r>
            <a:endParaRPr lang="ar-SA" sz="1100" dirty="0">
              <a:cs typeface="B Mitra" panose="00000400000000000000" pitchFamily="2" charset="-78"/>
            </a:endParaRPr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99930" y="3715494"/>
            <a:ext cx="283518" cy="283518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2711425" y="417619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ادغام پیام‌رسان</a:t>
            </a:r>
            <a:endParaRPr lang="ar-SA" sz="1350" dirty="0">
              <a:cs typeface="B Mitra" panose="00000400000000000000" pitchFamily="2" charset="-78"/>
            </a:endParaRPr>
          </a:p>
        </p:txBody>
      </p:sp>
      <p:sp>
        <p:nvSpPr>
          <p:cNvPr id="20" name="Text 12"/>
          <p:cNvSpPr/>
          <p:nvPr/>
        </p:nvSpPr>
        <p:spPr>
          <a:xfrm>
            <a:off x="496119" y="4482703"/>
            <a:ext cx="3987329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33000"/>
              </a:lnSpc>
              <a:buNone/>
            </a:pPr>
            <a:r>
              <a:rPr lang="ar-SA" alt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تعامل و اطلاع‌رسانی عملیاتی از طریق Bot</a:t>
            </a:r>
            <a:endParaRPr lang="ar-SA" sz="1100" dirty="0"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54587" y="346770"/>
            <a:ext cx="4057650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پوشش فنی و عمق کنترل‌های امنیتی</a:t>
            </a:r>
            <a:endParaRPr lang="ar-SA" sz="2200" dirty="0">
              <a:cs typeface="B Mitra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674489" y="2046834"/>
            <a:ext cx="3759622" cy="5803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 rtl="1">
              <a:lnSpc>
                <a:spcPct val="120000"/>
              </a:lnSpc>
              <a:buNone/>
            </a:pPr>
            <a:r>
              <a:rPr lang="ar-SA" altLang="en-US" sz="1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هاردنت تنها روی یک لایه متمرکز نیست؛ بلکه زنجیره‌ای از کنترل‌های فنی و فرآیندی را پوشش می‌دهد </a:t>
            </a:r>
            <a:r>
              <a:rPr lang="fa-IR" altLang="en-US" sz="1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-</a:t>
            </a:r>
            <a:r>
              <a:rPr lang="ar-SA" altLang="en-US" sz="10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 از حاکمیت توسعه امن تا آمادگی پاسخ به رخداد.</a:t>
            </a:r>
            <a:endParaRPr lang="ar-SA" sz="1000" dirty="0">
              <a:cs typeface="B Mitra" panose="00000400000000000000" pitchFamily="2" charset="-78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74489" y="2728392"/>
            <a:ext cx="3759622" cy="580355"/>
          </a:xfrm>
          <a:prstGeom prst="roundRect">
            <a:avLst>
              <a:gd name="adj" fmla="val 17519"/>
            </a:avLst>
          </a:prstGeom>
          <a:solidFill>
            <a:srgbClr val="B6D6FC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50" y="2889721"/>
            <a:ext cx="141163" cy="11296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41574" y="2846561"/>
            <a:ext cx="3279577" cy="3247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 rtl="1">
              <a:lnSpc>
                <a:spcPct val="120000"/>
              </a:lnSpc>
              <a:buNone/>
            </a:pPr>
            <a:r>
              <a:rPr lang="ar-SA" altLang="en-US" sz="10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این عمق نشان می‌دهد محصول قابلیت رشد به یک چارچوب جامع امنیت عملیاتی را دارد.</a:t>
            </a:r>
            <a:endParaRPr lang="ar-SA" sz="1050" dirty="0">
              <a:cs typeface="B Mitra" panose="00000400000000000000" pitchFamily="2" charset="-78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503" y="935906"/>
            <a:ext cx="3759622" cy="3759622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503" y="935906"/>
            <a:ext cx="3759622" cy="375962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B7D3ABD3-DC7F-48BC-9147-34E28C56597C}"/>
              </a:ext>
            </a:extLst>
          </p:cNvPr>
          <p:cNvSpPr/>
          <p:nvPr/>
        </p:nvSpPr>
        <p:spPr>
          <a:xfrm>
            <a:off x="4749701" y="2087165"/>
            <a:ext cx="4107135" cy="1575197"/>
          </a:xfrm>
          <a:prstGeom prst="roundRect">
            <a:avLst>
              <a:gd name="adj" fmla="val 12565"/>
            </a:avLst>
          </a:prstGeom>
          <a:solidFill>
            <a:srgbClr val="FFBC8F">
              <a:alpha val="95000"/>
            </a:srgbClr>
          </a:solidFill>
          <a:ln/>
        </p:spPr>
      </p:sp>
      <p:sp>
        <p:nvSpPr>
          <p:cNvPr id="2" name="Text 0"/>
          <p:cNvSpPr/>
          <p:nvPr/>
        </p:nvSpPr>
        <p:spPr>
          <a:xfrm>
            <a:off x="422672" y="1431578"/>
            <a:ext cx="776801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27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مزیت اقتصادی: هزینه حمله در برابر هزینه </a:t>
            </a:r>
            <a:r>
              <a:rPr lang="fa-IR" altLang="en-US" sz="27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مقاوم‌سازی</a:t>
            </a:r>
            <a:endParaRPr lang="ar-SA" sz="2750" dirty="0">
              <a:cs typeface="B Mitra" panose="00000400000000000000" pitchFamily="2" charset="-78"/>
            </a:endParaRPr>
          </a:p>
        </p:txBody>
      </p:sp>
      <p:sp>
        <p:nvSpPr>
          <p:cNvPr id="3" name="Shape 1"/>
          <p:cNvSpPr/>
          <p:nvPr/>
        </p:nvSpPr>
        <p:spPr>
          <a:xfrm>
            <a:off x="394022" y="2087166"/>
            <a:ext cx="4107135" cy="1575197"/>
          </a:xfrm>
          <a:prstGeom prst="roundRect">
            <a:avLst>
              <a:gd name="adj" fmla="val 12565"/>
            </a:avLst>
          </a:prstGeom>
          <a:solidFill>
            <a:srgbClr val="FFBC8F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2587377" y="2228925"/>
            <a:ext cx="1772022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💸 هزینه حمله موفق</a:t>
            </a:r>
            <a:endParaRPr lang="ar-SA" sz="1350" dirty="0">
              <a:cs typeface="B Mitra" panose="00000400000000000000" pitchFamily="2" charset="-78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5781" y="2606427"/>
            <a:ext cx="3823618" cy="10559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171450" indent="-171450" algn="r" rtl="1">
              <a:lnSpc>
                <a:spcPct val="133000"/>
              </a:lnSpc>
              <a:buSzPct val="100000"/>
              <a:buFont typeface="Arial" panose="020B0604020202020204" pitchFamily="34" charset="0"/>
              <a:buChar char="•"/>
            </a:pPr>
            <a:r>
              <a:rPr lang="ar-SA" altLang="en-US" sz="11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اختلال سرویس و توقف عملیات</a:t>
            </a:r>
            <a:endParaRPr lang="ar-SA" sz="1100" dirty="0">
              <a:cs typeface="B Mitra" panose="00000400000000000000" pitchFamily="2" charset="-78"/>
            </a:endParaRPr>
          </a:p>
          <a:p>
            <a:pPr marL="171450" indent="-171450" algn="r" rtl="1">
              <a:lnSpc>
                <a:spcPct val="133000"/>
              </a:lnSpc>
              <a:buSzPct val="100000"/>
              <a:buFont typeface="Arial" panose="020B0604020202020204" pitchFamily="34" charset="0"/>
              <a:buChar char="•"/>
            </a:pPr>
            <a:r>
              <a:rPr lang="ar-SA" altLang="en-US" sz="11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هزینه بازیابی و بازسازی</a:t>
            </a:r>
            <a:endParaRPr lang="ar-SA" sz="1100" dirty="0">
              <a:cs typeface="B Mitra" panose="00000400000000000000" pitchFamily="2" charset="-78"/>
            </a:endParaRPr>
          </a:p>
          <a:p>
            <a:pPr marL="171450" indent="-171450" algn="r" rtl="1">
              <a:lnSpc>
                <a:spcPct val="133000"/>
              </a:lnSpc>
              <a:buSzPct val="100000"/>
              <a:buFont typeface="Arial" panose="020B0604020202020204" pitchFamily="34" charset="0"/>
              <a:buChar char="•"/>
            </a:pPr>
            <a:r>
              <a:rPr lang="ar-SA" altLang="en-US" sz="11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آسیب اعتباری و از دست دادن اعتماد</a:t>
            </a:r>
            <a:endParaRPr lang="ar-SA" sz="1100" dirty="0">
              <a:cs typeface="B Mitra" panose="00000400000000000000" pitchFamily="2" charset="-78"/>
            </a:endParaRPr>
          </a:p>
          <a:p>
            <a:pPr marL="171450" indent="-171450" algn="r" rtl="1">
              <a:lnSpc>
                <a:spcPct val="133000"/>
              </a:lnSpc>
              <a:buSzPct val="100000"/>
              <a:buFont typeface="Arial" panose="020B0604020202020204" pitchFamily="34" charset="0"/>
              <a:buChar char="•"/>
            </a:pPr>
            <a:r>
              <a:rPr lang="ar-SA" altLang="en-US" sz="11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ریسک قانونی و نظارتی</a:t>
            </a:r>
            <a:endParaRPr lang="ar-SA" sz="1100" dirty="0">
              <a:cs typeface="B Mitra" panose="00000400000000000000" pitchFamily="2" charset="-78"/>
            </a:endParaRPr>
          </a:p>
        </p:txBody>
      </p:sp>
      <p:sp>
        <p:nvSpPr>
          <p:cNvPr id="6" name="Text 4"/>
          <p:cNvSpPr/>
          <p:nvPr/>
        </p:nvSpPr>
        <p:spPr>
          <a:xfrm>
            <a:off x="6387034" y="2220834"/>
            <a:ext cx="2362944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🛡️</a:t>
            </a:r>
            <a:r>
              <a:rPr lang="ar-SA" altLang="en-US" sz="13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 سرمایه‌گذاری در </a:t>
            </a:r>
            <a:r>
              <a:rPr lang="fa-IR" altLang="en-US" sz="135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مقاوم‌سازی</a:t>
            </a:r>
            <a:endParaRPr lang="ar-SA" sz="1350" dirty="0">
              <a:cs typeface="B Mitra" panose="00000400000000000000" pitchFamily="2" charset="-78"/>
            </a:endParaRPr>
          </a:p>
        </p:txBody>
      </p:sp>
      <p:sp>
        <p:nvSpPr>
          <p:cNvPr id="7" name="Text 5"/>
          <p:cNvSpPr/>
          <p:nvPr/>
        </p:nvSpPr>
        <p:spPr>
          <a:xfrm>
            <a:off x="4749701" y="2606427"/>
            <a:ext cx="3902943" cy="10559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171450" indent="-171450" algn="r" rtl="1">
              <a:lnSpc>
                <a:spcPct val="133000"/>
              </a:lnSpc>
              <a:buSzPct val="100000"/>
              <a:buFont typeface="Arial" panose="020B0604020202020204" pitchFamily="34" charset="0"/>
              <a:buChar char="•"/>
            </a:pPr>
            <a:r>
              <a:rPr lang="ar-SA" alt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هزینه پیشگیرانه و قابل برنامه‌ریزی</a:t>
            </a:r>
            <a:endParaRPr lang="ar-SA" sz="1100" dirty="0">
              <a:cs typeface="B Mitra" panose="00000400000000000000" pitchFamily="2" charset="-78"/>
            </a:endParaRPr>
          </a:p>
          <a:p>
            <a:pPr marL="171450" indent="-171450" algn="r" rtl="1">
              <a:lnSpc>
                <a:spcPct val="133000"/>
              </a:lnSpc>
              <a:buSzPct val="100000"/>
              <a:buFont typeface="Arial" panose="020B0604020202020204" pitchFamily="34" charset="0"/>
              <a:buChar char="•"/>
            </a:pPr>
            <a:r>
              <a:rPr lang="ar-SA" alt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بسیار کمتر از هزینه رخداد گسترده</a:t>
            </a:r>
            <a:endParaRPr lang="ar-SA" sz="1100" dirty="0">
              <a:cs typeface="B Mitra" panose="00000400000000000000" pitchFamily="2" charset="-78"/>
            </a:endParaRPr>
          </a:p>
          <a:p>
            <a:pPr marL="171450" indent="-171450" algn="r" rtl="1">
              <a:lnSpc>
                <a:spcPct val="133000"/>
              </a:lnSpc>
              <a:buSzPct val="100000"/>
              <a:buFont typeface="Arial" panose="020B0604020202020204" pitchFamily="34" charset="0"/>
              <a:buChar char="•"/>
            </a:pPr>
            <a:r>
              <a:rPr lang="ar-SA" alt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قابل تکرار در چند شرکت و چند محیط</a:t>
            </a:r>
            <a:endParaRPr lang="ar-SA" sz="1100" dirty="0">
              <a:cs typeface="B Mitra" panose="00000400000000000000" pitchFamily="2" charset="-78"/>
            </a:endParaRPr>
          </a:p>
          <a:p>
            <a:pPr marL="171450" indent="-171450" algn="r" rtl="1">
              <a:lnSpc>
                <a:spcPct val="133000"/>
              </a:lnSpc>
              <a:buSzPct val="100000"/>
              <a:buFont typeface="Arial" panose="020B0604020202020204" pitchFamily="34" charset="0"/>
              <a:buChar char="•"/>
            </a:pPr>
            <a:r>
              <a:rPr lang="ar-SA" altLang="en-US" sz="11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کاهش احتمال رخدادهای پرهزینه با فرآیند مستمر</a:t>
            </a:r>
            <a:endParaRPr lang="ar-SA" sz="1100" dirty="0"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83719" y="1079041"/>
            <a:ext cx="496892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27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چرا </a:t>
            </a:r>
            <a:r>
              <a:rPr lang="fa-IR" altLang="en-US" sz="27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محصول</a:t>
            </a:r>
            <a:r>
              <a:rPr lang="ar-SA" altLang="en-US" sz="27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 در بازار متمایز است؟</a:t>
            </a:r>
            <a:endParaRPr lang="ar-SA" sz="2750" dirty="0">
              <a:cs typeface="B Mitra" panose="000004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2312864" y="2208609"/>
            <a:ext cx="208619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در مقایسه با رویکردهای داخلی</a:t>
            </a:r>
            <a:endParaRPr lang="ar-SA" sz="1350" dirty="0">
              <a:cs typeface="B Mitra" panose="00000400000000000000" pitchFamily="2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496119" y="2461096"/>
            <a:ext cx="3902943" cy="9434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r" rtl="1">
              <a:lnSpc>
                <a:spcPct val="133000"/>
              </a:lnSpc>
              <a:buSzPct val="100000"/>
              <a:buChar char="•"/>
            </a:pPr>
            <a:r>
              <a:rPr lang="ar-SA" alt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کمتر متکی به پروژه و نیروی انسانی</a:t>
            </a:r>
            <a:endParaRPr lang="ar-SA" sz="1400" dirty="0">
              <a:cs typeface="B Mitra" panose="00000400000000000000" pitchFamily="2" charset="-78"/>
            </a:endParaRPr>
          </a:p>
          <a:p>
            <a:pPr marL="342900" indent="-342900" algn="r" rtl="1">
              <a:lnSpc>
                <a:spcPct val="133000"/>
              </a:lnSpc>
              <a:buSzPct val="100000"/>
              <a:buChar char="•"/>
            </a:pPr>
            <a:r>
              <a:rPr lang="ar-SA" alt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استانداردتر، مقیاس‌پذیرتر و تکرارپذیرتر</a:t>
            </a:r>
            <a:endParaRPr lang="ar-SA" sz="1400" dirty="0">
              <a:cs typeface="B Mitra" panose="00000400000000000000" pitchFamily="2" charset="-78"/>
            </a:endParaRPr>
          </a:p>
          <a:p>
            <a:pPr marL="342900" indent="-342900" algn="r" rtl="1">
              <a:lnSpc>
                <a:spcPct val="133000"/>
              </a:lnSpc>
              <a:buSzPct val="100000"/>
              <a:buChar char="•"/>
            </a:pPr>
            <a:r>
              <a:rPr lang="ar-SA" alt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فراتر از ممیزی دستی و گزارش متنی</a:t>
            </a:r>
            <a:endParaRPr lang="ar-SA" sz="1400" dirty="0">
              <a:cs typeface="B Mitra" panose="00000400000000000000" pitchFamily="2" charset="-78"/>
            </a:endParaRPr>
          </a:p>
        </p:txBody>
      </p:sp>
      <p:sp>
        <p:nvSpPr>
          <p:cNvPr id="5" name="Text 3"/>
          <p:cNvSpPr/>
          <p:nvPr/>
        </p:nvSpPr>
        <p:spPr>
          <a:xfrm>
            <a:off x="6844988" y="2097881"/>
            <a:ext cx="194644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ct val="104000"/>
              </a:lnSpc>
              <a:buNone/>
            </a:pPr>
            <a:r>
              <a:rPr lang="ar-SA" altLang="en-US" sz="13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B Mitra" panose="00000400000000000000" pitchFamily="2" charset="-78"/>
              </a:rPr>
              <a:t>در مقایسه با ابزارهای خارجی</a:t>
            </a:r>
            <a:endParaRPr lang="ar-SA" sz="1350" dirty="0">
              <a:cs typeface="B Mitra" panose="00000400000000000000" pitchFamily="2" charset="-78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49701" y="2461096"/>
            <a:ext cx="3902943" cy="13323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r" rtl="1">
              <a:lnSpc>
                <a:spcPct val="133000"/>
              </a:lnSpc>
              <a:buSzPct val="100000"/>
              <a:buChar char="•"/>
            </a:pPr>
            <a:r>
              <a:rPr lang="ar-SA" alt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بومی‌سازی‌شده برای زبان فارسی و نیازهای داخلی</a:t>
            </a:r>
            <a:endParaRPr lang="ar-SA" sz="1200" dirty="0">
              <a:cs typeface="B Mitra" panose="00000400000000000000" pitchFamily="2" charset="-78"/>
            </a:endParaRPr>
          </a:p>
          <a:p>
            <a:pPr marL="342900" indent="-342900" algn="r" rtl="1">
              <a:lnSpc>
                <a:spcPct val="133000"/>
              </a:lnSpc>
              <a:buSzPct val="100000"/>
              <a:buChar char="•"/>
            </a:pPr>
            <a:r>
              <a:rPr lang="ar-SA" alt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مناسب برای زیرساخت‌های رایج ایران</a:t>
            </a:r>
            <a:endParaRPr lang="ar-SA" sz="1200" dirty="0">
              <a:cs typeface="B Mitra" panose="00000400000000000000" pitchFamily="2" charset="-78"/>
            </a:endParaRPr>
          </a:p>
          <a:p>
            <a:pPr marL="342900" indent="-342900" algn="r" rtl="1">
              <a:lnSpc>
                <a:spcPct val="133000"/>
              </a:lnSpc>
              <a:buSzPct val="100000"/>
              <a:buChar char="•"/>
            </a:pPr>
            <a:r>
              <a:rPr lang="ar-SA" alt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+mj-cs"/>
              </a:rPr>
              <a:t>Agentless</a:t>
            </a:r>
            <a:r>
              <a:rPr lang="ar-SA" alt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 — بدون نیاز به نصب عامل</a:t>
            </a:r>
            <a:endParaRPr lang="ar-SA" sz="1200" dirty="0">
              <a:cs typeface="B Mitra" panose="00000400000000000000" pitchFamily="2" charset="-78"/>
            </a:endParaRPr>
          </a:p>
          <a:p>
            <a:pPr marL="342900" indent="-342900" algn="r" rtl="1">
              <a:lnSpc>
                <a:spcPct val="133000"/>
              </a:lnSpc>
              <a:buSzPct val="100000"/>
              <a:buChar char="•"/>
            </a:pPr>
            <a:r>
              <a:rPr lang="ar-SA" alt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استقرار آسان در محیط داخلی سازمان</a:t>
            </a:r>
            <a:endParaRPr lang="ar-SA" sz="1200" dirty="0">
              <a:cs typeface="B Mitra" panose="00000400000000000000" pitchFamily="2" charset="-78"/>
            </a:endParaRPr>
          </a:p>
          <a:p>
            <a:pPr marL="342900" indent="-342900" algn="r" rtl="1">
              <a:lnSpc>
                <a:spcPct val="133000"/>
              </a:lnSpc>
              <a:buSzPct val="100000"/>
              <a:buChar char="•"/>
            </a:pPr>
            <a:r>
              <a:rPr lang="ar-SA" alt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قابلیت </a:t>
            </a:r>
            <a:r>
              <a:rPr lang="ar-SA" altLang="en-US" sz="12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B Mitra" panose="00000400000000000000" pitchFamily="2" charset="-78"/>
              </a:rPr>
              <a:t>Baseline Customization</a:t>
            </a:r>
            <a:endParaRPr lang="ar-SA" sz="1200" dirty="0">
              <a:cs typeface="B Mitra" panose="00000400000000000000" pitchFamily="2" charset="-7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651</Words>
  <Application>Microsoft Office PowerPoint</Application>
  <PresentationFormat>On-screen Show (16:9)</PresentationFormat>
  <Paragraphs>93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Geist</vt:lpstr>
      <vt:lpstr>Arial</vt:lpstr>
      <vt:lpstr>Calibri</vt:lpstr>
      <vt:lpstr>Noto Serif SC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محمدعلی فردانی</dc:creator>
  <cp:lastModifiedBy>محمدعلی فردانی</cp:lastModifiedBy>
  <cp:revision>12</cp:revision>
  <dcterms:created xsi:type="dcterms:W3CDTF">2026-05-26T07:10:16Z</dcterms:created>
  <dcterms:modified xsi:type="dcterms:W3CDTF">2026-05-30T05:27:56Z</dcterms:modified>
</cp:coreProperties>
</file>