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58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4630400" cy="8229600"/>
  <p:notesSz cx="8229600" cy="146304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54449" autoAdjust="0"/>
  </p:normalViewPr>
  <p:slideViewPr>
    <p:cSldViewPr snapToGrid="0" snapToObjects="1">
      <p:cViewPr varScale="1">
        <p:scale>
          <a:sx n="35" d="100"/>
          <a:sy n="35" d="100"/>
        </p:scale>
        <p:origin x="214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701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err="1"/>
              <a:t>نمونه‌ای</a:t>
            </a:r>
            <a:r>
              <a:rPr lang="fa-IR" dirty="0"/>
              <a:t> از ظرفیت بازار در اصفهان</a:t>
            </a:r>
          </a:p>
          <a:p>
            <a:pPr algn="r" rtl="1"/>
            <a:endParaRPr lang="fa-IR" dirty="0"/>
          </a:p>
          <a:p>
            <a:pPr algn="r" rtl="1"/>
            <a:r>
              <a:rPr lang="fa-IR" dirty="0"/>
              <a:t>- برآورد تقریبی: حدود 300 رک 42 </a:t>
            </a:r>
            <a:r>
              <a:rPr lang="fa-IR" dirty="0" err="1"/>
              <a:t>یونیت</a:t>
            </a:r>
            <a:r>
              <a:rPr lang="fa-IR" dirty="0"/>
              <a:t> در </a:t>
            </a:r>
            <a:r>
              <a:rPr lang="fa-IR" dirty="0" err="1"/>
              <a:t>سازمان‌های</a:t>
            </a:r>
            <a:r>
              <a:rPr lang="fa-IR" dirty="0"/>
              <a:t> هدف</a:t>
            </a:r>
          </a:p>
          <a:p>
            <a:pPr algn="r" rtl="1"/>
            <a:r>
              <a:rPr lang="fa-IR" dirty="0"/>
              <a:t>- اگر تنها 50٪ ظرفیت هر رک به </a:t>
            </a:r>
            <a:r>
              <a:rPr lang="fa-IR" dirty="0" err="1"/>
              <a:t>سرورها</a:t>
            </a:r>
            <a:r>
              <a:rPr lang="fa-IR" dirty="0"/>
              <a:t> اختصاص یابد</a:t>
            </a:r>
          </a:p>
          <a:p>
            <a:pPr algn="r" rtl="1"/>
            <a:r>
              <a:rPr lang="fa-IR" dirty="0"/>
              <a:t>- و هر سرور </a:t>
            </a:r>
            <a:r>
              <a:rPr lang="fa-IR" dirty="0" err="1"/>
              <a:t>به‌طور</a:t>
            </a:r>
            <a:r>
              <a:rPr lang="fa-IR" dirty="0"/>
              <a:t> میانگین 20 ماشین مجازی داشته باشد</a:t>
            </a:r>
          </a:p>
          <a:p>
            <a:pPr algn="r" rtl="1"/>
            <a:r>
              <a:rPr lang="fa-IR" dirty="0"/>
              <a:t>- و هر ماشین مجازی حداقل 2 سرویس اصلی اجرا کند</a:t>
            </a:r>
          </a:p>
          <a:p>
            <a:pPr algn="r" rtl="1"/>
            <a:endParaRPr lang="fa-IR" dirty="0"/>
          </a:p>
          <a:p>
            <a:pPr algn="r" rtl="1"/>
            <a:r>
              <a:rPr lang="fa-IR" dirty="0"/>
              <a:t>### نتیجه:</a:t>
            </a:r>
          </a:p>
          <a:p>
            <a:pPr algn="r" rtl="1"/>
            <a:r>
              <a:rPr lang="fa-IR" dirty="0"/>
              <a:t>- حجم بسیار بزرگی از </a:t>
            </a:r>
            <a:r>
              <a:rPr lang="fa-IR" dirty="0" err="1"/>
              <a:t>سیستم‌عامل‌ها</a:t>
            </a:r>
            <a:r>
              <a:rPr lang="fa-IR" dirty="0"/>
              <a:t>، </a:t>
            </a:r>
            <a:r>
              <a:rPr lang="fa-IR" dirty="0" err="1"/>
              <a:t>سرویس‌ها</a:t>
            </a:r>
            <a:r>
              <a:rPr lang="fa-IR" dirty="0"/>
              <a:t> و </a:t>
            </a:r>
            <a:r>
              <a:rPr lang="fa-IR" dirty="0" err="1"/>
              <a:t>تنظیمات</a:t>
            </a:r>
            <a:r>
              <a:rPr lang="fa-IR" dirty="0"/>
              <a:t> نیازمند ممیزی و ارزیابی مستمر هستند</a:t>
            </a:r>
          </a:p>
          <a:p>
            <a:pPr algn="r" rtl="1"/>
            <a:r>
              <a:rPr lang="fa-IR" dirty="0"/>
              <a:t>- این مقیاس، انجام ممیزی دستی را پرهزینه و </a:t>
            </a:r>
            <a:r>
              <a:rPr lang="fa-IR" dirty="0" err="1"/>
              <a:t>غیرپایدار</a:t>
            </a:r>
            <a:r>
              <a:rPr lang="fa-IR" dirty="0"/>
              <a:t> </a:t>
            </a:r>
            <a:r>
              <a:rPr lang="fa-IR" dirty="0" err="1"/>
              <a:t>می‌کند</a:t>
            </a:r>
            <a:endParaRPr lang="fa-IR" dirty="0"/>
          </a:p>
          <a:p>
            <a:pPr algn="r" rtl="1"/>
            <a:r>
              <a:rPr lang="fa-IR" dirty="0"/>
              <a:t>- </a:t>
            </a:r>
            <a:r>
              <a:rPr lang="en-US" dirty="0" err="1"/>
              <a:t>Hardent</a:t>
            </a:r>
            <a:r>
              <a:rPr lang="en-US" dirty="0"/>
              <a:t> </a:t>
            </a:r>
            <a:r>
              <a:rPr lang="fa-IR" dirty="0"/>
              <a:t>این مقیاس را به یک فرآیند قابل مدیریت تبدیل </a:t>
            </a:r>
            <a:r>
              <a:rPr lang="fa-IR" dirty="0" err="1"/>
              <a:t>می‌کند</a:t>
            </a:r>
            <a:endParaRPr lang="fa-IR" dirty="0"/>
          </a:p>
          <a:p>
            <a:pPr algn="r" rtl="1"/>
            <a:br>
              <a:rPr lang="fa-IR" dirty="0"/>
            </a:br>
            <a:br>
              <a:rPr lang="fa-IR" dirty="0"/>
            </a:br>
            <a:br>
              <a:rPr lang="fa-IR" dirty="0"/>
            </a:br>
            <a:r>
              <a:rPr lang="fa-IR" dirty="0"/>
              <a:t>این اسلاید </a:t>
            </a:r>
            <a:r>
              <a:rPr lang="fa-IR" dirty="0" err="1"/>
              <a:t>به‌صورت</a:t>
            </a:r>
            <a:r>
              <a:rPr lang="fa-IR" dirty="0"/>
              <a:t> نمونه نشان </a:t>
            </a:r>
            <a:r>
              <a:rPr lang="fa-IR" dirty="0" err="1"/>
              <a:t>می‌دهد</a:t>
            </a:r>
            <a:r>
              <a:rPr lang="fa-IR" dirty="0"/>
              <a:t> که حتی در یک بازار </a:t>
            </a:r>
            <a:r>
              <a:rPr lang="fa-IR" dirty="0" err="1"/>
              <a:t>منطقه‌ای</a:t>
            </a:r>
            <a:r>
              <a:rPr lang="fa-IR" dirty="0"/>
              <a:t> مانند اصفهان، چه حجم قابل توجهی از </a:t>
            </a:r>
            <a:r>
              <a:rPr lang="fa-IR" dirty="0" err="1"/>
              <a:t>دارایی‌های</a:t>
            </a:r>
            <a:r>
              <a:rPr lang="fa-IR" dirty="0"/>
              <a:t> قابل ممیزی وجود دارد.  </a:t>
            </a:r>
          </a:p>
          <a:p>
            <a:pPr algn="r" rtl="1"/>
            <a:r>
              <a:rPr lang="fa-IR" dirty="0"/>
              <a:t>هدف از این محاسبه، ارائه یک برآورد دقیق مالی نیست، بلکه نشان دادن بزرگی مسئله و ظرفیت بازار است.  </a:t>
            </a:r>
          </a:p>
          <a:p>
            <a:pPr algn="r" rtl="1"/>
            <a:r>
              <a:rPr lang="fa-IR" dirty="0"/>
              <a:t>وقتی تعداد رک، سرور، ماشین مجازی و سرویس را کنار هم </a:t>
            </a:r>
            <a:r>
              <a:rPr lang="fa-IR" dirty="0" err="1"/>
              <a:t>می‌گذاریم</a:t>
            </a:r>
            <a:r>
              <a:rPr lang="fa-IR" dirty="0"/>
              <a:t>، مشخص </a:t>
            </a:r>
            <a:r>
              <a:rPr lang="fa-IR" dirty="0" err="1"/>
              <a:t>می‌شود</a:t>
            </a:r>
            <a:r>
              <a:rPr lang="fa-IR" dirty="0"/>
              <a:t> که ممیزی دستی در چنین مقیاسی عملاً محدود، پرهزینه و غیرمستمر خواهد بود.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«در این اسلاید </a:t>
            </a:r>
            <a:r>
              <a:rPr lang="fa-IR" dirty="0" err="1"/>
              <a:t>می‌خواهیم</a:t>
            </a:r>
            <a:r>
              <a:rPr lang="fa-IR" dirty="0"/>
              <a:t> مسیر ورود به بازار را </a:t>
            </a:r>
            <a:r>
              <a:rPr lang="fa-IR" dirty="0" err="1"/>
              <a:t>عینی‌تر</a:t>
            </a:r>
            <a:r>
              <a:rPr lang="fa-IR" dirty="0"/>
              <a:t> کنیم.  </a:t>
            </a:r>
            <a:br>
              <a:rPr lang="fa-IR" dirty="0"/>
            </a:br>
            <a:endParaRPr lang="fa-IR" dirty="0"/>
          </a:p>
          <a:p>
            <a:pPr algn="r" rtl="1"/>
            <a:r>
              <a:rPr lang="fa-IR" dirty="0"/>
              <a:t>وجود یک مشتری در دسترس یا نزدیک، برای آغاز </a:t>
            </a:r>
            <a:r>
              <a:rPr lang="en-US" dirty="0"/>
              <a:t>pilot </a:t>
            </a:r>
            <a:r>
              <a:rPr lang="fa-IR" dirty="0"/>
              <a:t>و تولید </a:t>
            </a:r>
            <a:r>
              <a:rPr lang="en-US" dirty="0"/>
              <a:t>case study </a:t>
            </a:r>
            <a:r>
              <a:rPr lang="fa-IR" dirty="0"/>
              <a:t>اولیه بسیار ارزشمند است.  </a:t>
            </a:r>
            <a:br>
              <a:rPr lang="fa-IR" dirty="0"/>
            </a:br>
            <a:endParaRPr lang="fa-IR" dirty="0"/>
          </a:p>
          <a:p>
            <a:pPr algn="r" rtl="1"/>
            <a:r>
              <a:rPr lang="fa-IR" dirty="0"/>
              <a:t>در کنار آن، فهرست مشتریان بالقوه نشان </a:t>
            </a:r>
            <a:r>
              <a:rPr lang="fa-IR" dirty="0" err="1"/>
              <a:t>می‌دهد</a:t>
            </a:r>
            <a:r>
              <a:rPr lang="fa-IR" dirty="0"/>
              <a:t> که بازار قابل توسعه است و محصول محدود به یک سازمان خاص نیست.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از نظر مدل تجاری، دو سناریوی اصلی برای </a:t>
            </a:r>
            <a:r>
              <a:rPr lang="en-US" dirty="0" err="1"/>
              <a:t>Hardent</a:t>
            </a:r>
            <a:r>
              <a:rPr lang="en-US" dirty="0"/>
              <a:t> </a:t>
            </a:r>
            <a:r>
              <a:rPr lang="fa-IR" dirty="0"/>
              <a:t>قابل تصور است. </a:t>
            </a:r>
            <a:br>
              <a:rPr lang="fa-IR" dirty="0"/>
            </a:br>
            <a:r>
              <a:rPr lang="fa-IR" dirty="0"/>
              <a:t> </a:t>
            </a:r>
          </a:p>
          <a:p>
            <a:pPr algn="r" rtl="1"/>
            <a:r>
              <a:rPr lang="fa-IR" dirty="0"/>
              <a:t>مدل اول </a:t>
            </a:r>
            <a:r>
              <a:rPr lang="en-US" dirty="0"/>
              <a:t>On-Premise </a:t>
            </a:r>
            <a:r>
              <a:rPr lang="fa-IR" dirty="0"/>
              <a:t>است که برای </a:t>
            </a:r>
            <a:r>
              <a:rPr lang="fa-IR" dirty="0" err="1"/>
              <a:t>سازمان‌های</a:t>
            </a:r>
            <a:r>
              <a:rPr lang="fa-IR" dirty="0"/>
              <a:t> حساس، بزرگ یا دارای </a:t>
            </a:r>
            <a:r>
              <a:rPr lang="fa-IR" dirty="0" err="1"/>
              <a:t>محدودیت‌های</a:t>
            </a:r>
            <a:r>
              <a:rPr lang="fa-IR" dirty="0"/>
              <a:t> حاکمیتی </a:t>
            </a:r>
            <a:r>
              <a:rPr lang="fa-IR" dirty="0" err="1"/>
              <a:t>مناسب‌تر</a:t>
            </a:r>
            <a:r>
              <a:rPr lang="fa-IR" dirty="0"/>
              <a:t> است.  </a:t>
            </a:r>
            <a:br>
              <a:rPr lang="fa-IR" dirty="0"/>
            </a:br>
            <a:endParaRPr lang="fa-IR" dirty="0"/>
          </a:p>
          <a:p>
            <a:pPr algn="r" rtl="1"/>
            <a:r>
              <a:rPr lang="fa-IR" dirty="0"/>
              <a:t>مدل دوم </a:t>
            </a:r>
            <a:r>
              <a:rPr lang="en-US" dirty="0"/>
              <a:t>SaaS </a:t>
            </a:r>
            <a:r>
              <a:rPr lang="fa-IR" dirty="0"/>
              <a:t>است که </a:t>
            </a:r>
            <a:r>
              <a:rPr lang="en-US" dirty="0"/>
              <a:t>friction </a:t>
            </a:r>
            <a:r>
              <a:rPr lang="fa-IR" dirty="0"/>
              <a:t>ورود را برای مشتریان </a:t>
            </a:r>
            <a:r>
              <a:rPr lang="fa-IR" dirty="0" err="1"/>
              <a:t>کوچک‌تر</a:t>
            </a:r>
            <a:r>
              <a:rPr lang="fa-IR" dirty="0"/>
              <a:t> یا </a:t>
            </a:r>
            <a:r>
              <a:rPr lang="fa-IR" dirty="0" err="1"/>
              <a:t>محیط‌های</a:t>
            </a:r>
            <a:r>
              <a:rPr lang="fa-IR" dirty="0"/>
              <a:t> </a:t>
            </a:r>
            <a:r>
              <a:rPr lang="fa-IR" dirty="0" err="1"/>
              <a:t>کم‌حساس‌تر</a:t>
            </a:r>
            <a:r>
              <a:rPr lang="fa-IR" dirty="0"/>
              <a:t> کاهش </a:t>
            </a:r>
            <a:r>
              <a:rPr lang="fa-IR" dirty="0" err="1"/>
              <a:t>می‌دهد</a:t>
            </a:r>
            <a:r>
              <a:rPr lang="fa-IR" dirty="0"/>
              <a:t>.  </a:t>
            </a:r>
            <a:br>
              <a:rPr lang="fa-IR" dirty="0"/>
            </a:br>
            <a:endParaRPr lang="fa-IR" dirty="0"/>
          </a:p>
          <a:p>
            <a:pPr algn="r" rtl="1"/>
            <a:r>
              <a:rPr lang="fa-IR" dirty="0"/>
              <a:t>این تنوع مدل استقرار </a:t>
            </a:r>
            <a:r>
              <a:rPr lang="fa-IR" dirty="0" err="1"/>
              <a:t>می‌تواند</a:t>
            </a:r>
            <a:r>
              <a:rPr lang="fa-IR" dirty="0"/>
              <a:t> هم بازار را </a:t>
            </a:r>
            <a:r>
              <a:rPr lang="fa-IR" dirty="0" err="1"/>
              <a:t>بزرگ‌تر</a:t>
            </a:r>
            <a:r>
              <a:rPr lang="fa-IR" dirty="0"/>
              <a:t> کند و هم متناسب با سطح بلوغ مشتری، مسیر خرید را </a:t>
            </a:r>
            <a:r>
              <a:rPr lang="fa-IR" dirty="0" err="1"/>
              <a:t>ساده‌تر</a:t>
            </a:r>
            <a:r>
              <a:rPr lang="fa-IR" dirty="0"/>
              <a:t> کند.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در پایان، پیام ما این است که </a:t>
            </a:r>
            <a:r>
              <a:rPr lang="en-US" dirty="0" err="1"/>
              <a:t>Hardent</a:t>
            </a:r>
            <a:r>
              <a:rPr lang="en-US" dirty="0"/>
              <a:t> </a:t>
            </a:r>
            <a:r>
              <a:rPr lang="fa-IR" dirty="0"/>
              <a:t>از نظر فنی شکل گرفته و اکنون برای جهش بعدی نیازمند همراهی استراتژیک است.  </a:t>
            </a:r>
            <a:br>
              <a:rPr lang="fa-IR" dirty="0"/>
            </a:br>
            <a:endParaRPr lang="fa-IR" dirty="0"/>
          </a:p>
          <a:p>
            <a:pPr algn="r" rtl="1"/>
            <a:r>
              <a:rPr lang="fa-IR" dirty="0"/>
              <a:t>آنچه از این جلسه انتظار داریم، صرفاً تأیید فنی نیست؛ بلکه کمک به تبدیل این توانمندی به یک مسیر رشد تجاری و </a:t>
            </a:r>
            <a:r>
              <a:rPr lang="fa-IR" dirty="0" err="1"/>
              <a:t>ساختاریافته</a:t>
            </a:r>
            <a:r>
              <a:rPr lang="fa-IR" dirty="0"/>
              <a:t> است.  </a:t>
            </a:r>
            <a:br>
              <a:rPr lang="fa-IR" dirty="0"/>
            </a:br>
            <a:endParaRPr lang="fa-IR" dirty="0"/>
          </a:p>
          <a:p>
            <a:pPr algn="r" rtl="1"/>
            <a:r>
              <a:rPr lang="fa-IR" dirty="0" err="1"/>
              <a:t>به‌طور</a:t>
            </a:r>
            <a:r>
              <a:rPr lang="fa-IR" dirty="0"/>
              <a:t> مشخص، در حوزه </a:t>
            </a:r>
            <a:r>
              <a:rPr lang="fa-IR" dirty="0" err="1"/>
              <a:t>جایگاه‌سازی</a:t>
            </a:r>
            <a:r>
              <a:rPr lang="fa-IR" dirty="0"/>
              <a:t>، </a:t>
            </a:r>
            <a:r>
              <a:rPr lang="en-US" dirty="0"/>
              <a:t>Go-To-Market، </a:t>
            </a:r>
            <a:r>
              <a:rPr lang="fa-IR" dirty="0"/>
              <a:t>برند، توسعه بازار و ساختار همکاری، نگاه و تجربه جناب دکتر </a:t>
            </a:r>
            <a:r>
              <a:rPr lang="fa-IR" dirty="0" err="1"/>
              <a:t>سرائیان</a:t>
            </a:r>
            <a:r>
              <a:rPr lang="fa-IR" dirty="0"/>
              <a:t> </a:t>
            </a:r>
            <a:r>
              <a:rPr lang="fa-IR" dirty="0" err="1"/>
              <a:t>می‌تواند</a:t>
            </a:r>
            <a:r>
              <a:rPr lang="fa-IR" dirty="0"/>
              <a:t> نقش </a:t>
            </a:r>
            <a:r>
              <a:rPr lang="fa-IR" dirty="0" err="1"/>
              <a:t>تعیین‌کننده‌ای</a:t>
            </a:r>
            <a:r>
              <a:rPr lang="fa-IR" dirty="0"/>
              <a:t> داشته باشد.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این اسلاید برای نشان دادن قابلیت اقتصادی محصول است.  </a:t>
            </a:r>
            <a:br>
              <a:rPr lang="fa-IR" dirty="0"/>
            </a:br>
            <a:endParaRPr lang="fa-IR" dirty="0"/>
          </a:p>
          <a:p>
            <a:pPr algn="r" rtl="1"/>
            <a:r>
              <a:rPr lang="fa-IR" dirty="0"/>
              <a:t>حتی اگر محاسبات اولیه و تقریبی باشند، پیام اصلی این است که بازار </a:t>
            </a:r>
            <a:r>
              <a:rPr lang="fa-IR" dirty="0" err="1"/>
              <a:t>منطقه‌ای</a:t>
            </a:r>
            <a:r>
              <a:rPr lang="fa-IR" dirty="0"/>
              <a:t> نیز </a:t>
            </a:r>
            <a:r>
              <a:rPr lang="fa-IR" dirty="0" err="1"/>
              <a:t>می‌تواند</a:t>
            </a:r>
            <a:r>
              <a:rPr lang="fa-IR" dirty="0"/>
              <a:t> مبنای </a:t>
            </a:r>
            <a:r>
              <a:rPr lang="fa-IR" dirty="0" err="1"/>
              <a:t>درآمدزایی</a:t>
            </a:r>
            <a:r>
              <a:rPr lang="fa-IR" dirty="0"/>
              <a:t> واقعی باشد.  </a:t>
            </a:r>
            <a:br>
              <a:rPr lang="fa-IR" dirty="0"/>
            </a:br>
            <a:endParaRPr lang="fa-IR" dirty="0"/>
          </a:p>
          <a:p>
            <a:pPr algn="r" rtl="1"/>
            <a:r>
              <a:rPr lang="fa-IR" dirty="0"/>
              <a:t>نکته مهم این است که با ماهیت </a:t>
            </a:r>
            <a:r>
              <a:rPr lang="fa-IR" dirty="0" err="1"/>
              <a:t>پلتفرمی</a:t>
            </a:r>
            <a:r>
              <a:rPr lang="fa-IR" dirty="0"/>
              <a:t> </a:t>
            </a:r>
            <a:r>
              <a:rPr lang="en-US" dirty="0" err="1"/>
              <a:t>Hardent</a:t>
            </a:r>
            <a:r>
              <a:rPr lang="en-US" dirty="0"/>
              <a:t>، </a:t>
            </a:r>
            <a:r>
              <a:rPr lang="fa-IR" dirty="0"/>
              <a:t>هزینه تولید هر مشتری جدید </a:t>
            </a:r>
            <a:r>
              <a:rPr lang="fa-IR" dirty="0" err="1"/>
              <a:t>الزاماً</a:t>
            </a:r>
            <a:r>
              <a:rPr lang="fa-IR" dirty="0"/>
              <a:t> </a:t>
            </a:r>
            <a:r>
              <a:rPr lang="fa-IR" dirty="0" err="1"/>
              <a:t>به‌اندازه</a:t>
            </a:r>
            <a:r>
              <a:rPr lang="fa-IR" dirty="0"/>
              <a:t> خدمات دستی رشد </a:t>
            </a:r>
            <a:r>
              <a:rPr lang="fa-IR" dirty="0" err="1"/>
              <a:t>نمی‌کند</a:t>
            </a:r>
            <a:r>
              <a:rPr lang="fa-IR" dirty="0"/>
              <a:t>؛ بنابراین با توسعه بازار، حاشیه سود بهتر خواهد شد.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«نقشه راه نشان </a:t>
            </a:r>
            <a:r>
              <a:rPr lang="fa-IR" dirty="0" err="1"/>
              <a:t>می‌دهد</a:t>
            </a:r>
            <a:r>
              <a:rPr lang="fa-IR" dirty="0"/>
              <a:t> که </a:t>
            </a:r>
            <a:r>
              <a:rPr lang="en-US" dirty="0" err="1"/>
              <a:t>Hardent</a:t>
            </a:r>
            <a:r>
              <a:rPr lang="en-US" dirty="0"/>
              <a:t> </a:t>
            </a:r>
            <a:r>
              <a:rPr lang="fa-IR" dirty="0"/>
              <a:t>یک محصول زنده و در حال بلوغ است.  </a:t>
            </a:r>
            <a:br>
              <a:rPr lang="fa-IR" dirty="0"/>
            </a:br>
            <a:endParaRPr lang="fa-IR" dirty="0"/>
          </a:p>
          <a:p>
            <a:pPr algn="r" rtl="1"/>
            <a:r>
              <a:rPr lang="fa-IR" dirty="0"/>
              <a:t>در نسخه اول، تمرکز ما بر ارائه ارزش اصلی و قابل نمایش است.  </a:t>
            </a:r>
            <a:br>
              <a:rPr lang="fa-IR" dirty="0"/>
            </a:br>
            <a:endParaRPr lang="fa-IR" dirty="0"/>
          </a:p>
          <a:p>
            <a:pPr algn="r" rtl="1"/>
            <a:r>
              <a:rPr lang="fa-IR" dirty="0"/>
              <a:t>در </a:t>
            </a:r>
            <a:r>
              <a:rPr lang="fa-IR" dirty="0" err="1"/>
              <a:t>نسخه‌های</a:t>
            </a:r>
            <a:r>
              <a:rPr lang="fa-IR" dirty="0"/>
              <a:t> بعدی، پوشش </a:t>
            </a:r>
            <a:r>
              <a:rPr lang="fa-IR" dirty="0" err="1"/>
              <a:t>دارایی‌ها</a:t>
            </a:r>
            <a:r>
              <a:rPr lang="fa-IR" dirty="0"/>
              <a:t>، عمق تحلیل و </a:t>
            </a:r>
            <a:r>
              <a:rPr lang="fa-IR" dirty="0" err="1"/>
              <a:t>سناریوهای</a:t>
            </a:r>
            <a:r>
              <a:rPr lang="fa-IR" dirty="0"/>
              <a:t> </a:t>
            </a:r>
            <a:r>
              <a:rPr lang="fa-IR" dirty="0" err="1"/>
              <a:t>پیشرفته‌تر</a:t>
            </a:r>
            <a:r>
              <a:rPr lang="fa-IR" dirty="0"/>
              <a:t> مانند </a:t>
            </a:r>
            <a:r>
              <a:rPr lang="en-US" dirty="0"/>
              <a:t>OT </a:t>
            </a:r>
            <a:r>
              <a:rPr lang="fa-IR" dirty="0"/>
              <a:t>توسعه </a:t>
            </a:r>
            <a:r>
              <a:rPr lang="fa-IR" dirty="0" err="1"/>
              <a:t>می‌یابد</a:t>
            </a:r>
            <a:r>
              <a:rPr lang="fa-IR" dirty="0"/>
              <a:t>.  </a:t>
            </a:r>
            <a:br>
              <a:rPr lang="fa-IR" dirty="0"/>
            </a:br>
            <a:endParaRPr lang="fa-IR" dirty="0"/>
          </a:p>
          <a:p>
            <a:pPr algn="r" rtl="1"/>
            <a:r>
              <a:rPr lang="fa-IR" dirty="0"/>
              <a:t>این اسلاید به مخاطب اطمینان </a:t>
            </a:r>
            <a:r>
              <a:rPr lang="fa-IR" dirty="0" err="1"/>
              <a:t>می‌دهد</a:t>
            </a:r>
            <a:r>
              <a:rPr lang="fa-IR" dirty="0"/>
              <a:t> که تیم، هم نگاه اجرایی دارد و هم </a:t>
            </a:r>
            <a:r>
              <a:rPr lang="fa-IR" dirty="0" err="1"/>
              <a:t>چشم‌انداز</a:t>
            </a:r>
            <a:r>
              <a:rPr lang="fa-IR" dirty="0"/>
              <a:t> رشد.»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Mitra" panose="00000400000000000000" pitchFamily="2" charset="-78"/>
              </a:rPr>
              <a:t>- </a:t>
            </a:r>
            <a:r>
              <a:rPr lang="fa-IR" dirty="0" err="1">
                <a:cs typeface="B Mitra" panose="00000400000000000000" pitchFamily="2" charset="-78"/>
              </a:rPr>
              <a:t>خودکارسازی</a:t>
            </a:r>
            <a:r>
              <a:rPr lang="fa-IR" dirty="0">
                <a:cs typeface="B Mitra" panose="00000400000000000000" pitchFamily="2" charset="-78"/>
              </a:rPr>
              <a:t> فرآیند ممیزی و ارزیابی</a:t>
            </a:r>
          </a:p>
          <a:p>
            <a:pPr algn="r" rtl="1"/>
            <a:r>
              <a:rPr lang="fa-IR" dirty="0">
                <a:cs typeface="B Mitra" panose="00000400000000000000" pitchFamily="2" charset="-78"/>
              </a:rPr>
              <a:t>- پوشش </a:t>
            </a:r>
            <a:r>
              <a:rPr lang="fa-IR" dirty="0" err="1">
                <a:cs typeface="B Mitra" panose="00000400000000000000" pitchFamily="2" charset="-78"/>
              </a:rPr>
              <a:t>حوزه‌های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en-US" dirty="0">
                <a:cs typeface="B Mitra" panose="00000400000000000000" pitchFamily="2" charset="-78"/>
              </a:rPr>
              <a:t>IT / OT / IoT</a:t>
            </a:r>
          </a:p>
          <a:p>
            <a:pPr algn="r" rtl="1"/>
            <a:r>
              <a:rPr lang="en-US" dirty="0">
                <a:cs typeface="B Mitra" panose="00000400000000000000" pitchFamily="2" charset="-78"/>
              </a:rPr>
              <a:t>- </a:t>
            </a:r>
            <a:r>
              <a:rPr lang="fa-IR" dirty="0">
                <a:cs typeface="B Mitra" panose="00000400000000000000" pitchFamily="2" charset="-78"/>
              </a:rPr>
              <a:t>پوشش انواع تجهیزات شبکه و زیرساخت</a:t>
            </a:r>
          </a:p>
          <a:p>
            <a:pPr algn="r" rtl="1"/>
            <a:r>
              <a:rPr lang="fa-IR" dirty="0">
                <a:cs typeface="B Mitra" panose="00000400000000000000" pitchFamily="2" charset="-78"/>
              </a:rPr>
              <a:t>- پوشش </a:t>
            </a:r>
            <a:r>
              <a:rPr lang="fa-IR" dirty="0" err="1">
                <a:cs typeface="B Mitra" panose="00000400000000000000" pitchFamily="2" charset="-78"/>
              </a:rPr>
              <a:t>سرویس‌های</a:t>
            </a:r>
            <a:r>
              <a:rPr lang="fa-IR" dirty="0">
                <a:cs typeface="B Mitra" panose="00000400000000000000" pitchFamily="2" charset="-78"/>
              </a:rPr>
              <a:t> متداول </a:t>
            </a:r>
            <a:r>
              <a:rPr lang="fa-IR" dirty="0" err="1">
                <a:cs typeface="B Mitra" panose="00000400000000000000" pitchFamily="2" charset="-78"/>
              </a:rPr>
              <a:t>دیتاسنتری</a:t>
            </a:r>
            <a:endParaRPr lang="fa-IR" dirty="0">
              <a:cs typeface="B Mitra" panose="00000400000000000000" pitchFamily="2" charset="-78"/>
            </a:endParaRPr>
          </a:p>
          <a:p>
            <a:pPr algn="r" rtl="1"/>
            <a:r>
              <a:rPr lang="fa-IR" dirty="0">
                <a:cs typeface="B Mitra" panose="00000400000000000000" pitchFamily="2" charset="-78"/>
              </a:rPr>
              <a:t>- سهولت </a:t>
            </a:r>
            <a:r>
              <a:rPr lang="fa-IR" dirty="0" err="1">
                <a:cs typeface="B Mitra" panose="00000400000000000000" pitchFamily="2" charset="-78"/>
              </a:rPr>
              <a:t>راه‌اندازی</a:t>
            </a:r>
            <a:r>
              <a:rPr lang="fa-IR" dirty="0">
                <a:cs typeface="B Mitra" panose="00000400000000000000" pitchFamily="2" charset="-78"/>
              </a:rPr>
              <a:t>، نگهداری و راهبری</a:t>
            </a:r>
          </a:p>
          <a:p>
            <a:pPr algn="r" rtl="1"/>
            <a:r>
              <a:rPr lang="fa-IR" dirty="0">
                <a:cs typeface="B Mitra" panose="00000400000000000000" pitchFamily="2" charset="-78"/>
              </a:rPr>
              <a:t>- مبتنی بر </a:t>
            </a:r>
            <a:r>
              <a:rPr lang="en-US" dirty="0">
                <a:cs typeface="B Mitra" panose="00000400000000000000" pitchFamily="2" charset="-78"/>
              </a:rPr>
              <a:t>CIS، Vendor Best Practice </a:t>
            </a:r>
            <a:r>
              <a:rPr lang="fa-IR" dirty="0">
                <a:cs typeface="B Mitra" panose="00000400000000000000" pitchFamily="2" charset="-78"/>
              </a:rPr>
              <a:t>و </a:t>
            </a:r>
            <a:r>
              <a:rPr lang="en-US" dirty="0">
                <a:cs typeface="B Mitra" panose="00000400000000000000" pitchFamily="2" charset="-78"/>
              </a:rPr>
              <a:t>baseline</a:t>
            </a:r>
            <a:r>
              <a:rPr lang="fa-IR" dirty="0">
                <a:cs typeface="B Mitra" panose="00000400000000000000" pitchFamily="2" charset="-78"/>
              </a:rPr>
              <a:t>های معتبر</a:t>
            </a:r>
          </a:p>
          <a:p>
            <a:pPr marL="171450" indent="-171450" algn="r" rtl="1">
              <a:buFontTx/>
              <a:buChar char="-"/>
            </a:pPr>
            <a:r>
              <a:rPr lang="fa-IR" dirty="0" err="1">
                <a:cs typeface="B Mitra" panose="00000400000000000000" pitchFamily="2" charset="-78"/>
              </a:rPr>
              <a:t>توسعه‌پذیری</a:t>
            </a:r>
            <a:r>
              <a:rPr lang="fa-IR" dirty="0">
                <a:cs typeface="B Mitra" panose="00000400000000000000" pitchFamily="2" charset="-78"/>
              </a:rPr>
              <a:t> و قابلیت </a:t>
            </a:r>
            <a:r>
              <a:rPr lang="fa-IR" dirty="0" err="1">
                <a:cs typeface="B Mitra" panose="00000400000000000000" pitchFamily="2" charset="-78"/>
              </a:rPr>
              <a:t>سفارشی‌سازی</a:t>
            </a:r>
            <a:endParaRPr lang="en-US" dirty="0">
              <a:cs typeface="B Mitra" panose="00000400000000000000" pitchFamily="2" charset="-78"/>
            </a:endParaRPr>
          </a:p>
          <a:p>
            <a:pPr marL="171450" indent="-171450" algn="r" rtl="1">
              <a:buFontTx/>
              <a:buChar char="-"/>
            </a:pPr>
            <a:endParaRPr lang="en-US" dirty="0">
              <a:cs typeface="B Mitra" panose="00000400000000000000" pitchFamily="2" charset="-78"/>
            </a:endParaRPr>
          </a:p>
          <a:p>
            <a:pPr marL="171450" indent="-171450" algn="r" rtl="1">
              <a:buFontTx/>
              <a:buChar char="-"/>
            </a:pPr>
            <a:r>
              <a:rPr lang="fa-IR" b="1" dirty="0">
                <a:cs typeface="B Mitra" panose="00000400000000000000" pitchFamily="2" charset="-78"/>
              </a:rPr>
              <a:t>«در این اسلاید </a:t>
            </a:r>
            <a:r>
              <a:rPr lang="fa-IR" b="1" dirty="0" err="1">
                <a:cs typeface="B Mitra" panose="00000400000000000000" pitchFamily="2" charset="-78"/>
              </a:rPr>
              <a:t>می‌خواهیم</a:t>
            </a:r>
            <a:r>
              <a:rPr lang="fa-IR" b="1" dirty="0">
                <a:cs typeface="B Mitra" panose="00000400000000000000" pitchFamily="2" charset="-78"/>
              </a:rPr>
              <a:t> تصویر </a:t>
            </a:r>
            <a:r>
              <a:rPr lang="fa-IR" b="1" dirty="0" err="1">
                <a:cs typeface="B Mitra" panose="00000400000000000000" pitchFamily="2" charset="-78"/>
              </a:rPr>
              <a:t>کلان‌تری</a:t>
            </a:r>
            <a:r>
              <a:rPr lang="fa-IR" b="1" dirty="0">
                <a:cs typeface="B Mitra" panose="00000400000000000000" pitchFamily="2" charset="-78"/>
              </a:rPr>
              <a:t> از </a:t>
            </a:r>
            <a:r>
              <a:rPr lang="en-US" b="1" dirty="0" err="1">
                <a:cs typeface="B Mitra" panose="00000400000000000000" pitchFamily="2" charset="-78"/>
              </a:rPr>
              <a:t>Hardent</a:t>
            </a:r>
            <a:r>
              <a:rPr lang="en-US" b="1" dirty="0">
                <a:cs typeface="B Mitra" panose="00000400000000000000" pitchFamily="2" charset="-78"/>
              </a:rPr>
              <a:t> </a:t>
            </a:r>
            <a:r>
              <a:rPr lang="fa-IR" b="1" dirty="0">
                <a:cs typeface="B Mitra" panose="00000400000000000000" pitchFamily="2" charset="-78"/>
              </a:rPr>
              <a:t>بدهیم.  </a:t>
            </a:r>
            <a:br>
              <a:rPr lang="en-US" b="1" dirty="0">
                <a:cs typeface="B Mitra" panose="00000400000000000000" pitchFamily="2" charset="-78"/>
              </a:rPr>
            </a:br>
            <a:endParaRPr lang="fa-IR" b="1" dirty="0">
              <a:cs typeface="B Mitra" panose="00000400000000000000" pitchFamily="2" charset="-78"/>
            </a:endParaRPr>
          </a:p>
          <a:p>
            <a:pPr marL="171450" indent="-171450" algn="r" rtl="1">
              <a:buFontTx/>
              <a:buChar char="-"/>
            </a:pPr>
            <a:r>
              <a:rPr lang="fa-IR" dirty="0">
                <a:cs typeface="B Mitra" panose="00000400000000000000" pitchFamily="2" charset="-78"/>
              </a:rPr>
              <a:t>محصول فقط برای یک سناریوی محدود طراحی نشده، بلکه از ابتدا با نگاه </a:t>
            </a:r>
            <a:r>
              <a:rPr lang="fa-IR" dirty="0" err="1">
                <a:cs typeface="B Mitra" panose="00000400000000000000" pitchFamily="2" charset="-78"/>
              </a:rPr>
              <a:t>پلتفرمی</a:t>
            </a:r>
            <a:r>
              <a:rPr lang="fa-IR" dirty="0">
                <a:cs typeface="B Mitra" panose="00000400000000000000" pitchFamily="2" charset="-78"/>
              </a:rPr>
              <a:t> دیده شده است.  </a:t>
            </a:r>
            <a:br>
              <a:rPr lang="en-US" dirty="0">
                <a:cs typeface="B Mitra" panose="00000400000000000000" pitchFamily="2" charset="-78"/>
              </a:rPr>
            </a:br>
            <a:endParaRPr lang="fa-IR" dirty="0">
              <a:cs typeface="B Mitra" panose="00000400000000000000" pitchFamily="2" charset="-78"/>
            </a:endParaRPr>
          </a:p>
          <a:p>
            <a:pPr marL="171450" indent="-171450" algn="r" rtl="1">
              <a:buFontTx/>
              <a:buChar char="-"/>
            </a:pPr>
            <a:r>
              <a:rPr lang="fa-IR" dirty="0">
                <a:cs typeface="B Mitra" panose="00000400000000000000" pitchFamily="2" charset="-78"/>
              </a:rPr>
              <a:t>یعنی هم از نظر دامنه پوشش، هم از نظر قابلیت توسعه و هم از نظر </a:t>
            </a:r>
            <a:r>
              <a:rPr lang="fa-IR" dirty="0" err="1">
                <a:cs typeface="B Mitra" panose="00000400000000000000" pitchFamily="2" charset="-78"/>
              </a:rPr>
              <a:t>سفارشی‌سازی</a:t>
            </a:r>
            <a:r>
              <a:rPr lang="fa-IR" dirty="0">
                <a:cs typeface="B Mitra" panose="00000400000000000000" pitchFamily="2" charset="-78"/>
              </a:rPr>
              <a:t>، ظرفیت رشد دارد.  </a:t>
            </a:r>
            <a:br>
              <a:rPr lang="en-US" dirty="0">
                <a:cs typeface="B Mitra" panose="00000400000000000000" pitchFamily="2" charset="-78"/>
              </a:rPr>
            </a:br>
            <a:endParaRPr lang="fa-IR" dirty="0">
              <a:cs typeface="B Mitra" panose="00000400000000000000" pitchFamily="2" charset="-78"/>
            </a:endParaRPr>
          </a:p>
          <a:p>
            <a:pPr marL="171450" indent="-171450" algn="r" rtl="1">
              <a:buFontTx/>
              <a:buChar char="-"/>
            </a:pPr>
            <a:r>
              <a:rPr lang="fa-IR" dirty="0">
                <a:cs typeface="B Mitra" panose="00000400000000000000" pitchFamily="2" charset="-78"/>
              </a:rPr>
              <a:t>مهم است که مخاطب بداند </a:t>
            </a:r>
            <a:r>
              <a:rPr lang="en-US" dirty="0" err="1">
                <a:cs typeface="B Mitra" panose="00000400000000000000" pitchFamily="2" charset="-78"/>
              </a:rPr>
              <a:t>Hardent</a:t>
            </a:r>
            <a:r>
              <a:rPr lang="en-US" dirty="0">
                <a:cs typeface="B Mitra" panose="00000400000000000000" pitchFamily="2" charset="-78"/>
              </a:rPr>
              <a:t> </a:t>
            </a:r>
            <a:r>
              <a:rPr lang="fa-IR" dirty="0">
                <a:cs typeface="B Mitra" panose="00000400000000000000" pitchFamily="2" charset="-78"/>
              </a:rPr>
              <a:t>قرار نیست صرفاً یک ابزار ممیزی </a:t>
            </a:r>
            <a:r>
              <a:rPr lang="fa-IR" dirty="0" err="1">
                <a:cs typeface="B Mitra" panose="00000400000000000000" pitchFamily="2" charset="-78"/>
              </a:rPr>
              <a:t>سیستم‌عامل</a:t>
            </a:r>
            <a:r>
              <a:rPr lang="fa-IR" dirty="0">
                <a:cs typeface="B Mitra" panose="00000400000000000000" pitchFamily="2" charset="-78"/>
              </a:rPr>
              <a:t> باشد؛ بلکه </a:t>
            </a:r>
            <a:r>
              <a:rPr lang="fa-IR" dirty="0" err="1">
                <a:cs typeface="B Mitra" panose="00000400000000000000" pitchFamily="2" charset="-78"/>
              </a:rPr>
              <a:t>به‌مرور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می‌تواند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لایه‌های</a:t>
            </a:r>
            <a:r>
              <a:rPr lang="fa-IR" dirty="0">
                <a:cs typeface="B Mitra" panose="00000400000000000000" pitchFamily="2" charset="-78"/>
              </a:rPr>
              <a:t> بیشتری از زیرساخت و سرویس را پوشش دهد.»</a:t>
            </a:r>
            <a:endParaRPr lang="en-US" dirty="0">
              <a:cs typeface="B Mitra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err="1"/>
              <a:t>چالش‌های</a:t>
            </a:r>
            <a:r>
              <a:rPr lang="fa-IR" dirty="0"/>
              <a:t> اصلی بازار</a:t>
            </a:r>
          </a:p>
          <a:p>
            <a:pPr algn="r" rtl="1"/>
            <a:endParaRPr lang="fa-IR" dirty="0"/>
          </a:p>
          <a:p>
            <a:pPr algn="r" rtl="1"/>
            <a:r>
              <a:rPr lang="fa-IR" dirty="0"/>
              <a:t>- کمبود نیروی متخصص امنیت طراز اول</a:t>
            </a:r>
          </a:p>
          <a:p>
            <a:pPr algn="r" rtl="1"/>
            <a:r>
              <a:rPr lang="fa-IR" dirty="0"/>
              <a:t>- هزینه بالای جذب و نگهداشت متخصصان خبره</a:t>
            </a:r>
          </a:p>
          <a:p>
            <a:pPr algn="r" rtl="1"/>
            <a:r>
              <a:rPr lang="fa-IR" dirty="0"/>
              <a:t>- دشواری </a:t>
            </a:r>
            <a:r>
              <a:rPr lang="fa-IR" dirty="0" err="1"/>
              <a:t>به‌روزرسانی</a:t>
            </a:r>
            <a:r>
              <a:rPr lang="fa-IR" dirty="0"/>
              <a:t> و تطبیق با استانداردهای معتبر</a:t>
            </a:r>
          </a:p>
          <a:p>
            <a:pPr algn="r" rtl="1"/>
            <a:r>
              <a:rPr lang="fa-IR" dirty="0"/>
              <a:t>- </a:t>
            </a:r>
            <a:r>
              <a:rPr lang="fa-IR" dirty="0" err="1"/>
              <a:t>زمان‌بر</a:t>
            </a:r>
            <a:r>
              <a:rPr lang="fa-IR" dirty="0"/>
              <a:t> و پرهزینه بودن </a:t>
            </a:r>
            <a:r>
              <a:rPr lang="fa-IR" dirty="0" err="1"/>
              <a:t>ممیزی‌های</a:t>
            </a:r>
            <a:r>
              <a:rPr lang="fa-IR" dirty="0"/>
              <a:t> دستی</a:t>
            </a:r>
          </a:p>
          <a:p>
            <a:pPr algn="r" rtl="1"/>
            <a:r>
              <a:rPr lang="fa-IR" dirty="0"/>
              <a:t>- </a:t>
            </a:r>
            <a:r>
              <a:rPr lang="fa-IR" dirty="0" err="1"/>
              <a:t>ناهمگونی</a:t>
            </a:r>
            <a:r>
              <a:rPr lang="fa-IR" dirty="0"/>
              <a:t> </a:t>
            </a:r>
            <a:r>
              <a:rPr lang="fa-IR" dirty="0" err="1"/>
              <a:t>زیرساخت‌ها</a:t>
            </a:r>
            <a:r>
              <a:rPr lang="fa-IR" dirty="0"/>
              <a:t> در سطح </a:t>
            </a:r>
            <a:r>
              <a:rPr lang="fa-IR" dirty="0" err="1"/>
              <a:t>سیستم‌عامل</a:t>
            </a:r>
            <a:r>
              <a:rPr lang="fa-IR" dirty="0"/>
              <a:t>، سرویس و سامانه</a:t>
            </a:r>
          </a:p>
          <a:p>
            <a:pPr algn="r" rtl="1"/>
            <a:r>
              <a:rPr lang="fa-IR" dirty="0"/>
              <a:t>- وابستگی به تجربه فردی </a:t>
            </a:r>
            <a:r>
              <a:rPr lang="fa-IR" dirty="0" err="1"/>
              <a:t>به‌جای</a:t>
            </a:r>
            <a:r>
              <a:rPr lang="fa-IR" dirty="0"/>
              <a:t> روش استاندارد و </a:t>
            </a:r>
            <a:r>
              <a:rPr lang="fa-IR" dirty="0" err="1"/>
              <a:t>تکرارپذیر</a:t>
            </a:r>
            <a:endParaRPr lang="fa-IR" dirty="0"/>
          </a:p>
          <a:p>
            <a:pPr algn="r" rtl="1"/>
            <a:r>
              <a:rPr lang="fa-IR" dirty="0"/>
              <a:t>- نبود دید مدیریتی یکپارچه از وضعیت امنیتی</a:t>
            </a:r>
          </a:p>
          <a:p>
            <a:pPr algn="r" rtl="1"/>
            <a:r>
              <a:rPr lang="fa-IR" dirty="0"/>
              <a:t>- دشواری تبدیل </a:t>
            </a:r>
            <a:r>
              <a:rPr lang="fa-IR" dirty="0" err="1"/>
              <a:t>یافته‌ها</a:t>
            </a:r>
            <a:r>
              <a:rPr lang="fa-IR" dirty="0"/>
              <a:t> به اقدام اصلاحی</a:t>
            </a:r>
            <a:br>
              <a:rPr lang="en-US" dirty="0"/>
            </a:br>
            <a:br>
              <a:rPr lang="en-US" dirty="0"/>
            </a:br>
            <a:r>
              <a:rPr lang="fa-IR" b="1" i="0" dirty="0"/>
              <a:t>«این اسلاید مسئله بازار را توضیح </a:t>
            </a:r>
            <a:r>
              <a:rPr lang="fa-IR" b="1" i="0" dirty="0" err="1"/>
              <a:t>می‌دهد</a:t>
            </a:r>
            <a:r>
              <a:rPr lang="fa-IR" b="1" i="0" dirty="0"/>
              <a:t>.  </a:t>
            </a:r>
            <a:br>
              <a:rPr lang="en-US" b="1" i="0" dirty="0"/>
            </a:br>
            <a:endParaRPr lang="fa-IR" b="1" i="0" dirty="0"/>
          </a:p>
          <a:p>
            <a:pPr algn="r" rtl="1"/>
            <a:r>
              <a:rPr lang="fa-IR" b="1" i="0" dirty="0"/>
              <a:t>موضوع فقط این نیست که </a:t>
            </a:r>
            <a:r>
              <a:rPr lang="fa-IR" b="1" i="0" dirty="0" err="1"/>
              <a:t>سازمان‌ها</a:t>
            </a:r>
            <a:r>
              <a:rPr lang="fa-IR" b="1" i="0" dirty="0"/>
              <a:t> ابزار ندارند؛ مسئله اصلی این است که فرایند ممیزی و </a:t>
            </a:r>
            <a:r>
              <a:rPr lang="fa-IR" b="1" i="0" dirty="0" err="1"/>
              <a:t>امن‌سازی</a:t>
            </a:r>
            <a:r>
              <a:rPr lang="fa-IR" b="1" i="0" dirty="0"/>
              <a:t> در بسیاری از </a:t>
            </a:r>
            <a:r>
              <a:rPr lang="fa-IR" b="1" i="0" dirty="0" err="1"/>
              <a:t>سازمان‌ها</a:t>
            </a:r>
            <a:r>
              <a:rPr lang="fa-IR" b="1" i="0" dirty="0"/>
              <a:t> هنوز وابسته به افراد، </a:t>
            </a:r>
            <a:r>
              <a:rPr lang="fa-IR" b="1" i="0" dirty="0" err="1"/>
              <a:t>زمان‌بر</a:t>
            </a:r>
            <a:r>
              <a:rPr lang="fa-IR" b="1" i="0" dirty="0"/>
              <a:t>، پرهزینه و فاقد استانداردسازی مناسب است. </a:t>
            </a:r>
            <a:br>
              <a:rPr lang="en-US" b="1" i="0" dirty="0"/>
            </a:br>
            <a:r>
              <a:rPr lang="fa-IR" b="1" i="0" dirty="0"/>
              <a:t> </a:t>
            </a:r>
          </a:p>
          <a:p>
            <a:pPr algn="r" rtl="1"/>
            <a:r>
              <a:rPr lang="fa-IR" b="1" i="0" dirty="0"/>
              <a:t>همچنین با تغییر مداوم استانداردها و </a:t>
            </a:r>
            <a:r>
              <a:rPr lang="fa-IR" b="1" i="0" dirty="0" err="1"/>
              <a:t>پیچیده‌تر</a:t>
            </a:r>
            <a:r>
              <a:rPr lang="fa-IR" b="1" i="0" dirty="0"/>
              <a:t> شدن </a:t>
            </a:r>
            <a:r>
              <a:rPr lang="fa-IR" b="1" i="0" dirty="0" err="1"/>
              <a:t>محیط‌های</a:t>
            </a:r>
            <a:r>
              <a:rPr lang="fa-IR" b="1" i="0" dirty="0"/>
              <a:t> </a:t>
            </a:r>
            <a:r>
              <a:rPr lang="en-US" b="1" i="0" dirty="0"/>
              <a:t>IT، OT </a:t>
            </a:r>
            <a:r>
              <a:rPr lang="fa-IR" b="1" i="0" dirty="0"/>
              <a:t>و </a:t>
            </a:r>
            <a:r>
              <a:rPr lang="fa-IR" b="1" i="0" dirty="0" err="1"/>
              <a:t>سرویس‌های</a:t>
            </a:r>
            <a:r>
              <a:rPr lang="fa-IR" b="1" i="0" dirty="0"/>
              <a:t> زیرساختی، نگه داشتن یک </a:t>
            </a:r>
            <a:r>
              <a:rPr lang="en-US" b="1" i="0" dirty="0"/>
              <a:t>baseline </a:t>
            </a:r>
            <a:r>
              <a:rPr lang="fa-IR" b="1" i="0" dirty="0"/>
              <a:t>امن و </a:t>
            </a:r>
            <a:r>
              <a:rPr lang="fa-IR" b="1" i="0" dirty="0" err="1"/>
              <a:t>به‌روز</a:t>
            </a:r>
            <a:r>
              <a:rPr lang="fa-IR" b="1" i="0" dirty="0"/>
              <a:t> بسیار دشوار شده است.  </a:t>
            </a:r>
            <a:br>
              <a:rPr lang="en-US" b="1" i="0" dirty="0"/>
            </a:br>
            <a:endParaRPr lang="fa-IR" b="1" i="0" dirty="0"/>
          </a:p>
          <a:p>
            <a:pPr algn="r" rtl="1"/>
            <a:r>
              <a:rPr lang="en-US" b="1" i="0" dirty="0" err="1"/>
              <a:t>Hardent</a:t>
            </a:r>
            <a:r>
              <a:rPr lang="en-US" b="1" i="0" dirty="0"/>
              <a:t> </a:t>
            </a:r>
            <a:r>
              <a:rPr lang="fa-IR" b="1" i="0" dirty="0"/>
              <a:t>دقیقاً برای حل همین شکاف طراحی شده است.»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این اسلاید باید در یک نگاه به مخاطب بگوید که موضوع جلسه، محصول </a:t>
            </a:r>
            <a:r>
              <a:rPr lang="en-US" dirty="0" err="1"/>
              <a:t>Hardent</a:t>
            </a:r>
            <a:r>
              <a:rPr lang="en-US" dirty="0"/>
              <a:t> </a:t>
            </a:r>
            <a:r>
              <a:rPr lang="fa-IR" dirty="0"/>
              <a:t>است.  </a:t>
            </a:r>
            <a:br>
              <a:rPr lang="en-US" dirty="0"/>
            </a:br>
            <a:endParaRPr lang="fa-IR" dirty="0"/>
          </a:p>
          <a:p>
            <a:pPr algn="r" rtl="1"/>
            <a:r>
              <a:rPr lang="fa-IR" dirty="0"/>
              <a:t>ما </a:t>
            </a:r>
            <a:r>
              <a:rPr lang="en-US" dirty="0" err="1"/>
              <a:t>Hardent</a:t>
            </a:r>
            <a:r>
              <a:rPr lang="en-US" dirty="0"/>
              <a:t> </a:t>
            </a:r>
            <a:r>
              <a:rPr lang="fa-IR" dirty="0"/>
              <a:t>را </a:t>
            </a:r>
            <a:r>
              <a:rPr lang="fa-IR" dirty="0" err="1"/>
              <a:t>به‌عنوان</a:t>
            </a:r>
            <a:r>
              <a:rPr lang="fa-IR" dirty="0"/>
              <a:t> یک متخصص امنیت </a:t>
            </a:r>
            <a:r>
              <a:rPr lang="fa-IR" dirty="0" err="1"/>
              <a:t>سایبری</a:t>
            </a:r>
            <a:r>
              <a:rPr lang="fa-IR" dirty="0"/>
              <a:t> مجازی برای سازمان تعریف </a:t>
            </a:r>
            <a:r>
              <a:rPr lang="fa-IR" dirty="0" err="1"/>
              <a:t>می‌کنیم</a:t>
            </a:r>
            <a:r>
              <a:rPr lang="fa-IR" dirty="0"/>
              <a:t>؛ محصولی که قرار است دانش تخصصی ممیزی و </a:t>
            </a:r>
            <a:r>
              <a:rPr lang="fa-IR" dirty="0" err="1"/>
              <a:t>امن‌سازی</a:t>
            </a:r>
            <a:r>
              <a:rPr lang="fa-IR" dirty="0"/>
              <a:t> را به شکل </a:t>
            </a:r>
            <a:r>
              <a:rPr lang="fa-IR" dirty="0" err="1"/>
              <a:t>ساختاریافته</a:t>
            </a:r>
            <a:r>
              <a:rPr lang="fa-IR" dirty="0"/>
              <a:t>، </a:t>
            </a:r>
            <a:r>
              <a:rPr lang="fa-IR" dirty="0" err="1"/>
              <a:t>تکرارپذیر</a:t>
            </a:r>
            <a:r>
              <a:rPr lang="fa-IR" dirty="0"/>
              <a:t> و قابل استفاده در اختیار سازمان قرار دهد.  </a:t>
            </a:r>
            <a:br>
              <a:rPr lang="en-US" dirty="0"/>
            </a:br>
            <a:endParaRPr lang="fa-IR" dirty="0"/>
          </a:p>
          <a:p>
            <a:pPr algn="r" rtl="1"/>
            <a:r>
              <a:rPr lang="fa-IR" dirty="0"/>
              <a:t>تمرکز مرحله اول محصول بر ممیزی دقیق وضعیت موجود زیرساخت، </a:t>
            </a:r>
            <a:r>
              <a:rPr lang="fa-IR" dirty="0" err="1"/>
              <a:t>سرویس‌ها</a:t>
            </a:r>
            <a:r>
              <a:rPr lang="fa-IR" dirty="0"/>
              <a:t> و </a:t>
            </a:r>
            <a:r>
              <a:rPr lang="fa-IR" dirty="0" err="1"/>
              <a:t>تنظیمات</a:t>
            </a:r>
            <a:r>
              <a:rPr lang="fa-IR" dirty="0"/>
              <a:t> امنیتی بر اساس </a:t>
            </a:r>
            <a:r>
              <a:rPr lang="en-US" dirty="0"/>
              <a:t>CIS </a:t>
            </a:r>
            <a:r>
              <a:rPr lang="fa-IR" dirty="0"/>
              <a:t>و سایر </a:t>
            </a:r>
            <a:r>
              <a:rPr lang="en-US" dirty="0"/>
              <a:t>baseline</a:t>
            </a:r>
            <a:r>
              <a:rPr lang="fa-IR" dirty="0"/>
              <a:t>های معتبر است.»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- ممیزی امنیتی </a:t>
            </a:r>
            <a:r>
              <a:rPr lang="fa-IR" dirty="0" err="1"/>
              <a:t>سیستم‌عامل‌ها</a:t>
            </a:r>
            <a:r>
              <a:rPr lang="fa-IR" dirty="0"/>
              <a:t> و </a:t>
            </a:r>
            <a:r>
              <a:rPr lang="fa-IR" dirty="0" err="1"/>
              <a:t>سرویس‌ها</a:t>
            </a:r>
            <a:endParaRPr lang="fa-IR" dirty="0"/>
          </a:p>
          <a:p>
            <a:pPr algn="r" rtl="1"/>
            <a:r>
              <a:rPr lang="fa-IR" dirty="0"/>
              <a:t>- ارزیابی انطباق با </a:t>
            </a:r>
            <a:r>
              <a:rPr lang="en-US" dirty="0"/>
              <a:t>Benchmark</a:t>
            </a:r>
            <a:r>
              <a:rPr lang="fa-IR" dirty="0"/>
              <a:t>ها و </a:t>
            </a:r>
            <a:r>
              <a:rPr lang="en-US" dirty="0"/>
              <a:t>Best Practice</a:t>
            </a:r>
            <a:r>
              <a:rPr lang="fa-IR" dirty="0"/>
              <a:t>ها</a:t>
            </a:r>
          </a:p>
          <a:p>
            <a:pPr algn="r" rtl="1"/>
            <a:r>
              <a:rPr lang="fa-IR" dirty="0"/>
              <a:t>- تولید گزارش مدیریتی، فنی و قابل فهم</a:t>
            </a:r>
          </a:p>
          <a:p>
            <a:pPr algn="r" rtl="1"/>
            <a:r>
              <a:rPr lang="fa-IR" dirty="0"/>
              <a:t>- ارائه پیشنهادهای اصلاحی و </a:t>
            </a:r>
            <a:r>
              <a:rPr lang="en-US" dirty="0"/>
              <a:t>Hardening Recommendation</a:t>
            </a:r>
          </a:p>
          <a:p>
            <a:pPr algn="r" rtl="1"/>
            <a:r>
              <a:rPr lang="en-US" dirty="0"/>
              <a:t>- </a:t>
            </a:r>
            <a:r>
              <a:rPr lang="fa-IR" dirty="0"/>
              <a:t>استقرار در محیط داخلی سازمان</a:t>
            </a:r>
          </a:p>
          <a:p>
            <a:pPr algn="r" rtl="1"/>
            <a:r>
              <a:rPr lang="fa-IR" dirty="0"/>
              <a:t>- معماری </a:t>
            </a:r>
            <a:r>
              <a:rPr lang="en-US" dirty="0"/>
              <a:t>Agentless </a:t>
            </a:r>
            <a:r>
              <a:rPr lang="fa-IR" dirty="0"/>
              <a:t>برای کاهش پیچیدگی عملیاتی</a:t>
            </a:r>
          </a:p>
          <a:p>
            <a:pPr algn="r" rtl="1"/>
            <a:r>
              <a:rPr lang="fa-IR" dirty="0"/>
              <a:t>- </a:t>
            </a:r>
            <a:r>
              <a:rPr lang="fa-IR" dirty="0" err="1"/>
              <a:t>بومی‌سازی</a:t>
            </a:r>
            <a:r>
              <a:rPr lang="fa-IR" dirty="0"/>
              <a:t> برای نیاز </a:t>
            </a:r>
            <a:r>
              <a:rPr lang="fa-IR" dirty="0" err="1"/>
              <a:t>سازمان‌های</a:t>
            </a:r>
            <a:r>
              <a:rPr lang="fa-IR" dirty="0"/>
              <a:t> داخلی</a:t>
            </a:r>
          </a:p>
          <a:p>
            <a:pPr algn="r" rtl="1"/>
            <a:r>
              <a:rPr lang="fa-IR" dirty="0"/>
              <a:t>- قابل استفاده برای </a:t>
            </a:r>
            <a:r>
              <a:rPr lang="fa-IR" dirty="0" err="1"/>
              <a:t>تیم‌های</a:t>
            </a:r>
            <a:r>
              <a:rPr lang="fa-IR" dirty="0"/>
              <a:t> با دانش متوسط</a:t>
            </a:r>
          </a:p>
          <a:p>
            <a:pPr algn="r" rtl="1"/>
            <a:r>
              <a:rPr lang="fa-IR" dirty="0"/>
              <a:t>- خروجی مدیریتی + عملیاتی + فنی در یک بستر</a:t>
            </a:r>
            <a:br>
              <a:rPr lang="en-US" dirty="0"/>
            </a:br>
            <a:br>
              <a:rPr lang="en-US" dirty="0"/>
            </a:br>
            <a:r>
              <a:rPr lang="fa-IR" b="1" dirty="0"/>
              <a:t>این اسلاید، ترجمه عملی </a:t>
            </a:r>
            <a:r>
              <a:rPr lang="fa-IR" b="1" dirty="0" err="1"/>
              <a:t>راهکار</a:t>
            </a:r>
            <a:r>
              <a:rPr lang="fa-IR" b="1" dirty="0"/>
              <a:t> </a:t>
            </a:r>
            <a:r>
              <a:rPr lang="en-US" b="1" dirty="0" err="1"/>
              <a:t>Hardent</a:t>
            </a:r>
            <a:r>
              <a:rPr lang="en-US" b="1" dirty="0"/>
              <a:t> </a:t>
            </a:r>
            <a:r>
              <a:rPr lang="fa-IR" b="1" dirty="0"/>
              <a:t>به </a:t>
            </a:r>
            <a:r>
              <a:rPr lang="fa-IR" b="1" dirty="0" err="1"/>
              <a:t>قابلیت‌های</a:t>
            </a:r>
            <a:r>
              <a:rPr lang="fa-IR" b="1" dirty="0"/>
              <a:t> ملموس است.  </a:t>
            </a:r>
            <a:br>
              <a:rPr lang="en-US" b="1" dirty="0"/>
            </a:br>
            <a:endParaRPr lang="fa-IR" b="1" dirty="0"/>
          </a:p>
          <a:p>
            <a:pPr algn="r" rtl="1"/>
            <a:r>
              <a:rPr lang="fa-IR" b="1" dirty="0"/>
              <a:t>یعنی دقیقاً چه کار </a:t>
            </a:r>
            <a:r>
              <a:rPr lang="fa-IR" b="1" dirty="0" err="1"/>
              <a:t>می‌کند</a:t>
            </a:r>
            <a:r>
              <a:rPr lang="fa-IR" b="1" dirty="0"/>
              <a:t>؟ ممیزی </a:t>
            </a:r>
            <a:r>
              <a:rPr lang="fa-IR" b="1" dirty="0" err="1"/>
              <a:t>می‌کند</a:t>
            </a:r>
            <a:r>
              <a:rPr lang="fa-IR" b="1" dirty="0"/>
              <a:t>، انطباق را </a:t>
            </a:r>
            <a:r>
              <a:rPr lang="fa-IR" b="1" dirty="0" err="1"/>
              <a:t>می‌سنجد</a:t>
            </a:r>
            <a:r>
              <a:rPr lang="fa-IR" b="1" dirty="0"/>
              <a:t>، گزارش </a:t>
            </a:r>
            <a:r>
              <a:rPr lang="fa-IR" b="1" dirty="0" err="1"/>
              <a:t>می‌دهد</a:t>
            </a:r>
            <a:r>
              <a:rPr lang="fa-IR" b="1" dirty="0"/>
              <a:t> و پیشنهاد اصلاحی ارائه </a:t>
            </a:r>
            <a:r>
              <a:rPr lang="fa-IR" b="1" dirty="0" err="1"/>
              <a:t>می‌کند</a:t>
            </a:r>
            <a:r>
              <a:rPr lang="fa-IR" b="1" dirty="0"/>
              <a:t>.  </a:t>
            </a:r>
            <a:br>
              <a:rPr lang="en-US" b="1" dirty="0"/>
            </a:br>
            <a:endParaRPr lang="fa-IR" b="1" dirty="0"/>
          </a:p>
          <a:p>
            <a:pPr algn="r" rtl="1"/>
            <a:r>
              <a:rPr lang="fa-IR" b="1" dirty="0"/>
              <a:t>از نگاه سازمانی، </a:t>
            </a:r>
            <a:r>
              <a:rPr lang="fa-IR" b="1" dirty="0" err="1"/>
              <a:t>مهم‌ترین</a:t>
            </a:r>
            <a:r>
              <a:rPr lang="fa-IR" b="1" dirty="0"/>
              <a:t> نکته این است که خروجی صرفاً برای کارشناس فنی نیست؛ هم برای مدیریت قابل فهم است، هم برای تیم فنی قابل اقدام.  </a:t>
            </a:r>
            <a:br>
              <a:rPr lang="en-US" b="1" dirty="0"/>
            </a:br>
            <a:endParaRPr lang="fa-IR" b="1" dirty="0"/>
          </a:p>
          <a:p>
            <a:pPr algn="r" rtl="1"/>
            <a:r>
              <a:rPr lang="fa-IR" b="1" dirty="0"/>
              <a:t>این موضوع برای تبدیل </a:t>
            </a:r>
            <a:r>
              <a:rPr lang="en-US" b="1" dirty="0"/>
              <a:t>security assessment </a:t>
            </a:r>
            <a:r>
              <a:rPr lang="fa-IR" b="1" dirty="0"/>
              <a:t>به </a:t>
            </a:r>
            <a:r>
              <a:rPr lang="en-US" b="1" dirty="0"/>
              <a:t>security improvement </a:t>
            </a:r>
            <a:r>
              <a:rPr lang="fa-IR" b="1" dirty="0"/>
              <a:t>بسیار کلیدی است.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«این اسلاید مهم است چون نشان </a:t>
            </a:r>
            <a:r>
              <a:rPr lang="fa-IR" dirty="0" err="1"/>
              <a:t>می‌دهد</a:t>
            </a:r>
            <a:r>
              <a:rPr lang="fa-IR" dirty="0"/>
              <a:t> </a:t>
            </a:r>
            <a:r>
              <a:rPr lang="en-US" dirty="0" err="1"/>
              <a:t>Hardent</a:t>
            </a:r>
            <a:r>
              <a:rPr lang="en-US" dirty="0"/>
              <a:t> </a:t>
            </a:r>
            <a:r>
              <a:rPr lang="fa-IR" dirty="0"/>
              <a:t>دقیقاً چه </a:t>
            </a:r>
            <a:r>
              <a:rPr lang="fa-IR" dirty="0" err="1"/>
              <a:t>ضعف‌هایی</a:t>
            </a:r>
            <a:r>
              <a:rPr lang="fa-IR" dirty="0"/>
              <a:t> را در راهکارهای فعلی پوشش </a:t>
            </a:r>
            <a:r>
              <a:rPr lang="fa-IR" dirty="0" err="1"/>
              <a:t>می‌دهد</a:t>
            </a:r>
            <a:r>
              <a:rPr lang="fa-IR" dirty="0"/>
              <a:t>.  </a:t>
            </a:r>
          </a:p>
          <a:p>
            <a:pPr algn="r" rtl="1"/>
            <a:r>
              <a:rPr lang="fa-IR" dirty="0"/>
              <a:t>در مقایسه با خدمات دستی داخلی، مزیت ما در </a:t>
            </a:r>
            <a:r>
              <a:rPr lang="fa-IR" dirty="0" err="1"/>
              <a:t>خودکارسازی</a:t>
            </a:r>
            <a:r>
              <a:rPr lang="fa-IR" dirty="0"/>
              <a:t>، </a:t>
            </a:r>
            <a:r>
              <a:rPr lang="fa-IR" dirty="0" err="1"/>
              <a:t>مقیاس‌پذیری</a:t>
            </a:r>
            <a:r>
              <a:rPr lang="fa-IR" dirty="0"/>
              <a:t>، گزارش </a:t>
            </a:r>
            <a:r>
              <a:rPr lang="fa-IR" dirty="0" err="1"/>
              <a:t>وب‌محور</a:t>
            </a:r>
            <a:r>
              <a:rPr lang="fa-IR" dirty="0"/>
              <a:t> و </a:t>
            </a:r>
            <a:r>
              <a:rPr lang="fa-IR" dirty="0" err="1"/>
              <a:t>توسعه‌پذیری</a:t>
            </a:r>
            <a:r>
              <a:rPr lang="fa-IR" dirty="0"/>
              <a:t> است.  </a:t>
            </a:r>
          </a:p>
          <a:p>
            <a:pPr algn="r" rtl="1"/>
            <a:r>
              <a:rPr lang="fa-IR" dirty="0"/>
              <a:t>در مقایسه با ابزارهای خارجی نیز مزیت ما در </a:t>
            </a:r>
            <a:r>
              <a:rPr lang="fa-IR" dirty="0" err="1"/>
              <a:t>بومی‌سازی</a:t>
            </a:r>
            <a:r>
              <a:rPr lang="fa-IR" dirty="0"/>
              <a:t>، هزینه </a:t>
            </a:r>
            <a:r>
              <a:rPr lang="fa-IR" dirty="0" err="1"/>
              <a:t>مناسب‌تر</a:t>
            </a:r>
            <a:r>
              <a:rPr lang="fa-IR" dirty="0"/>
              <a:t>، استقرار داخلی و استفاده </a:t>
            </a:r>
            <a:r>
              <a:rPr lang="fa-IR" dirty="0" err="1"/>
              <a:t>هم‌زمان</a:t>
            </a:r>
            <a:r>
              <a:rPr lang="fa-IR" dirty="0"/>
              <a:t> از چند </a:t>
            </a:r>
            <a:r>
              <a:rPr lang="en-US" dirty="0"/>
              <a:t>baseline </a:t>
            </a:r>
            <a:r>
              <a:rPr lang="fa-IR" dirty="0"/>
              <a:t>معتبر است.  </a:t>
            </a:r>
          </a:p>
          <a:p>
            <a:pPr algn="r" rtl="1"/>
            <a:r>
              <a:rPr lang="fa-IR" dirty="0" err="1"/>
              <a:t>به‌عبارت</a:t>
            </a:r>
            <a:r>
              <a:rPr lang="fa-IR" dirty="0"/>
              <a:t> دیگر، </a:t>
            </a:r>
            <a:r>
              <a:rPr lang="en-US" dirty="0" err="1"/>
              <a:t>Hardent</a:t>
            </a:r>
            <a:r>
              <a:rPr lang="en-US" dirty="0"/>
              <a:t> </a:t>
            </a:r>
            <a:r>
              <a:rPr lang="fa-IR" dirty="0"/>
              <a:t>نه صرفاً جایگزین یک ابزار خارجی است و نه صرفاً جایگزین یک خدمت دستی؛ بلکه یک طبقه محصولی مشخص با ارزش افزوده ویژه است.»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fa-IR" dirty="0"/>
          </a:p>
          <a:p>
            <a:pPr algn="r" rtl="1"/>
            <a:r>
              <a:rPr lang="fa-IR" dirty="0"/>
              <a:t>- کاهش وابستگی به متخصص کمیاب</a:t>
            </a:r>
          </a:p>
          <a:p>
            <a:pPr algn="r" rtl="1"/>
            <a:r>
              <a:rPr lang="fa-IR" dirty="0"/>
              <a:t>- تبدیل ممیزی امنیتی از فعالیت دستی به فرآیند </a:t>
            </a:r>
            <a:r>
              <a:rPr lang="fa-IR" dirty="0" err="1"/>
              <a:t>تکرارپذیر</a:t>
            </a:r>
            <a:endParaRPr lang="fa-IR" dirty="0"/>
          </a:p>
          <a:p>
            <a:pPr algn="r" rtl="1"/>
            <a:r>
              <a:rPr lang="fa-IR" dirty="0"/>
              <a:t>- کاهش زمان ارزیابی و افزایش سرعت </a:t>
            </a:r>
            <a:r>
              <a:rPr lang="fa-IR" dirty="0" err="1"/>
              <a:t>تصمیم‌گیری</a:t>
            </a:r>
            <a:endParaRPr lang="fa-IR" dirty="0"/>
          </a:p>
          <a:p>
            <a:pPr algn="r" rtl="1"/>
            <a:r>
              <a:rPr lang="fa-IR" dirty="0"/>
              <a:t>- افزایش یکنواختی در اجرای </a:t>
            </a:r>
            <a:r>
              <a:rPr lang="en-US" dirty="0"/>
              <a:t>Best Practice</a:t>
            </a:r>
            <a:r>
              <a:rPr lang="fa-IR" dirty="0"/>
              <a:t>ها</a:t>
            </a:r>
          </a:p>
          <a:p>
            <a:pPr algn="r" rtl="1"/>
            <a:r>
              <a:rPr lang="fa-IR" dirty="0"/>
              <a:t>- تولید گزارش قابل فهم برای مدیریت و تیم فنی</a:t>
            </a:r>
          </a:p>
          <a:p>
            <a:pPr algn="r" rtl="1"/>
            <a:r>
              <a:rPr lang="fa-IR" dirty="0"/>
              <a:t>- کمک به کاهش ریسک و سطح حمله</a:t>
            </a:r>
          </a:p>
          <a:p>
            <a:pPr algn="r" rtl="1"/>
            <a:r>
              <a:rPr lang="fa-IR" dirty="0"/>
              <a:t>- </a:t>
            </a:r>
            <a:r>
              <a:rPr lang="fa-IR" dirty="0" err="1"/>
              <a:t>آماده‌سازی</a:t>
            </a:r>
            <a:r>
              <a:rPr lang="fa-IR" dirty="0"/>
              <a:t> زیرساخت برای بهبود مستمر امنیت</a:t>
            </a:r>
          </a:p>
          <a:p>
            <a:pPr algn="r" rtl="1"/>
            <a:endParaRPr lang="fa-IR" dirty="0"/>
          </a:p>
          <a:p>
            <a:pPr algn="r" rtl="1"/>
            <a:r>
              <a:rPr lang="en-US" b="1" dirty="0" err="1"/>
              <a:t>Hardent</a:t>
            </a:r>
            <a:r>
              <a:rPr lang="en-US" b="1" dirty="0"/>
              <a:t> </a:t>
            </a:r>
            <a:r>
              <a:rPr lang="fa-IR" b="1" dirty="0"/>
              <a:t>امنیت را از یک فعالیت </a:t>
            </a:r>
            <a:r>
              <a:rPr lang="fa-IR" b="1" dirty="0" err="1"/>
              <a:t>فردمحور</a:t>
            </a:r>
            <a:r>
              <a:rPr lang="fa-IR" b="1" dirty="0"/>
              <a:t> و پراکنده، به یک فرآیند سازمانی، استاندارد و </a:t>
            </a:r>
            <a:r>
              <a:rPr lang="fa-IR" b="1" dirty="0" err="1"/>
              <a:t>مقیاس‌پذیر</a:t>
            </a:r>
            <a:r>
              <a:rPr lang="fa-IR" b="1" dirty="0"/>
              <a:t> تبدیل </a:t>
            </a:r>
            <a:r>
              <a:rPr lang="fa-IR" b="1" dirty="0" err="1"/>
              <a:t>می‌کند</a:t>
            </a:r>
            <a:r>
              <a:rPr lang="fa-IR" b="1" dirty="0"/>
              <a:t>.</a:t>
            </a:r>
            <a:br>
              <a:rPr lang="fa-IR" b="1" dirty="0"/>
            </a:br>
            <a:br>
              <a:rPr lang="fa-IR" dirty="0"/>
            </a:br>
            <a:br>
              <a:rPr lang="fa-IR" dirty="0"/>
            </a:br>
            <a:br>
              <a:rPr lang="fa-IR" dirty="0"/>
            </a:br>
            <a:r>
              <a:rPr lang="fa-IR" dirty="0"/>
              <a:t>«ارزش اصلی </a:t>
            </a:r>
            <a:r>
              <a:rPr lang="en-US" dirty="0" err="1"/>
              <a:t>Hardent</a:t>
            </a:r>
            <a:r>
              <a:rPr lang="en-US" dirty="0"/>
              <a:t> </a:t>
            </a:r>
            <a:r>
              <a:rPr lang="fa-IR" dirty="0"/>
              <a:t>این است که امنیت را از حالت </a:t>
            </a:r>
            <a:r>
              <a:rPr lang="fa-IR" dirty="0" err="1"/>
              <a:t>فردمحور</a:t>
            </a:r>
            <a:r>
              <a:rPr lang="fa-IR" dirty="0"/>
              <a:t> خارج </a:t>
            </a:r>
            <a:r>
              <a:rPr lang="fa-IR" dirty="0" err="1"/>
              <a:t>می‌کند</a:t>
            </a:r>
            <a:r>
              <a:rPr lang="fa-IR" dirty="0"/>
              <a:t>.  </a:t>
            </a:r>
          </a:p>
          <a:p>
            <a:pPr algn="r" rtl="1"/>
            <a:r>
              <a:rPr lang="fa-IR" dirty="0"/>
              <a:t>یعنی سازمان مجبور نیست برای هر ممیزی یا هر نوبت بازبینی، از ابتدا روی تخصص فردی و زمان زیاد تکیه کند.  </a:t>
            </a:r>
          </a:p>
          <a:p>
            <a:pPr algn="r" rtl="1"/>
            <a:r>
              <a:rPr lang="fa-IR" dirty="0"/>
              <a:t>محصول کمک </a:t>
            </a:r>
            <a:r>
              <a:rPr lang="fa-IR" dirty="0" err="1"/>
              <a:t>می‌کند</a:t>
            </a:r>
            <a:r>
              <a:rPr lang="fa-IR" dirty="0"/>
              <a:t> ممیزی امنیتی به یک فرآیند منظم، </a:t>
            </a:r>
            <a:r>
              <a:rPr lang="fa-IR" dirty="0" err="1"/>
              <a:t>سریع‌تر</a:t>
            </a:r>
            <a:r>
              <a:rPr lang="fa-IR" dirty="0"/>
              <a:t>، قابل تکرار و قابل سنجش تبدیل شود.  </a:t>
            </a:r>
          </a:p>
          <a:p>
            <a:pPr algn="r" rtl="1"/>
            <a:r>
              <a:rPr lang="fa-IR" dirty="0"/>
              <a:t>و این دقیقاً همان چیزی است که برای بهبود </a:t>
            </a:r>
            <a:r>
              <a:rPr lang="en-US" dirty="0"/>
              <a:t>posture </a:t>
            </a:r>
            <a:r>
              <a:rPr lang="fa-IR" dirty="0"/>
              <a:t>امنیتی و کاهش </a:t>
            </a:r>
            <a:r>
              <a:rPr lang="en-US" dirty="0"/>
              <a:t>attack surface </a:t>
            </a:r>
            <a:r>
              <a:rPr lang="fa-IR" dirty="0"/>
              <a:t>اهمیت دارد.»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800" b="1" dirty="0"/>
              <a:t>«در این اسلاید بازار هدف را </a:t>
            </a:r>
            <a:r>
              <a:rPr lang="fa-IR" sz="1800" b="1" dirty="0" err="1"/>
              <a:t>دسته‌بندی</a:t>
            </a:r>
            <a:r>
              <a:rPr lang="fa-IR" sz="1800" b="1" dirty="0"/>
              <a:t> </a:t>
            </a:r>
            <a:r>
              <a:rPr lang="fa-IR" sz="1800" b="1" dirty="0" err="1"/>
              <a:t>می‌کنیم</a:t>
            </a:r>
            <a:r>
              <a:rPr lang="fa-IR" sz="1800" b="1" dirty="0"/>
              <a:t> تا نشان دهیم مشتری ما یک گروه مبهم و نامشخص نیست.  </a:t>
            </a:r>
            <a:br>
              <a:rPr lang="fa-IR" sz="1800" b="1" dirty="0"/>
            </a:br>
            <a:endParaRPr lang="fa-IR" sz="1800" b="1" dirty="0"/>
          </a:p>
          <a:p>
            <a:pPr algn="r" rtl="1"/>
            <a:r>
              <a:rPr lang="fa-IR" sz="1800" b="1" dirty="0"/>
              <a:t>شش دسته اصلی انتخاب </a:t>
            </a:r>
            <a:r>
              <a:rPr lang="fa-IR" sz="1800" b="1" dirty="0" err="1"/>
              <a:t>شده‌اند</a:t>
            </a:r>
            <a:r>
              <a:rPr lang="fa-IR" sz="1800" b="1" dirty="0"/>
              <a:t> که از نظر زیرساخت، ریسک عملیاتی و نیاز به ممیزی امنیتی، بیشترین تناسب را با محصول دارند.  </a:t>
            </a:r>
            <a:br>
              <a:rPr lang="fa-IR" sz="1800" b="1" dirty="0"/>
            </a:br>
            <a:endParaRPr lang="fa-IR" sz="1800" b="1" dirty="0"/>
          </a:p>
          <a:p>
            <a:pPr algn="r" rtl="1"/>
            <a:r>
              <a:rPr lang="fa-IR" sz="1800" b="1" dirty="0"/>
              <a:t>این بخش برای گفتگو درباره </a:t>
            </a:r>
            <a:r>
              <a:rPr lang="en-US" sz="1800" b="1" dirty="0"/>
              <a:t>Go-To-Market </a:t>
            </a:r>
            <a:r>
              <a:rPr lang="fa-IR" sz="1800" b="1" dirty="0"/>
              <a:t>نیز مهم است، چون </a:t>
            </a:r>
            <a:r>
              <a:rPr lang="fa-IR" sz="1800" b="1" dirty="0" err="1"/>
              <a:t>می‌تواند</a:t>
            </a:r>
            <a:r>
              <a:rPr lang="fa-IR" sz="1800" b="1" dirty="0"/>
              <a:t> به </a:t>
            </a:r>
            <a:r>
              <a:rPr lang="fa-IR" sz="1800" b="1" dirty="0" err="1"/>
              <a:t>اولویت‌بندی</a:t>
            </a:r>
            <a:r>
              <a:rPr lang="fa-IR" sz="1800" b="1" dirty="0"/>
              <a:t> بازار اولیه کمک کند.»</a:t>
            </a:r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66021" y="2339285"/>
            <a:ext cx="5670590" cy="816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7200" b="1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هاردنت</a:t>
            </a:r>
            <a:endParaRPr lang="en-US" sz="48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837904"/>
            <a:ext cx="7556421" cy="634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8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متخصص امنیت سایبری مجازی سازمان شما</a:t>
            </a:r>
            <a:endParaRPr lang="en-US" sz="28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666704" y="4727496"/>
            <a:ext cx="8169907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FFBC8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994904" y="4803100"/>
            <a:ext cx="676239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50"/>
              </a:lnSpc>
              <a:buNone/>
            </a:pPr>
            <a:r>
              <a:rPr lang="en-US" b="1" dirty="0">
                <a:solidFill>
                  <a:srgbClr val="FFBC8F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پلتفرم هوشمند ممیزی و مقاوم‌سازی زیرساخت بر پایه CIS، BEST PRACTICE </a:t>
            </a:r>
            <a:r>
              <a:rPr lang="fa-IR" b="1" dirty="0">
                <a:solidFill>
                  <a:srgbClr val="FFBC8F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</a:t>
            </a:r>
            <a:r>
              <a:rPr lang="en-US" b="1" dirty="0">
                <a:solidFill>
                  <a:srgbClr val="FFBC8F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و دانش تخصصی</a:t>
            </a:r>
            <a:endParaRPr lang="en-US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3105" y="751284"/>
            <a:ext cx="70935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نمونه‌ای از ظرفیت بازار: اصفهان</a:t>
            </a:r>
            <a:endParaRPr lang="en-US" sz="445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947916" y="1550789"/>
            <a:ext cx="28886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برآورد ظرفیت قابل ممیزی</a:t>
            </a:r>
            <a:endParaRPr lang="en-US" sz="24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4" name="Text 2"/>
          <p:cNvSpPr/>
          <p:nvPr/>
        </p:nvSpPr>
        <p:spPr>
          <a:xfrm>
            <a:off x="9677995" y="2358628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5850"/>
              </a:lnSpc>
              <a:buNone/>
            </a:pPr>
            <a:r>
              <a:rPr lang="en-US" sz="5850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300</a:t>
            </a:r>
            <a:endParaRPr lang="en-US" sz="585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339745" y="33904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رک ۴۲ یونیت</a:t>
            </a:r>
            <a:endParaRPr lang="en-US" sz="22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6" name="Text 4"/>
          <p:cNvSpPr/>
          <p:nvPr/>
        </p:nvSpPr>
        <p:spPr>
          <a:xfrm>
            <a:off x="9677995" y="3880842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در سازمان‌های هدف منطقه اصفهان</a:t>
            </a:r>
            <a:endParaRPr lang="en-US" sz="175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7" name="Text 5"/>
          <p:cNvSpPr/>
          <p:nvPr/>
        </p:nvSpPr>
        <p:spPr>
          <a:xfrm>
            <a:off x="5235893" y="2358628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5850"/>
              </a:lnSpc>
              <a:buNone/>
            </a:pPr>
            <a:r>
              <a:rPr lang="en-US" sz="5850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20</a:t>
            </a:r>
            <a:endParaRPr lang="en-US" sz="585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8" name="Text 6"/>
          <p:cNvSpPr/>
          <p:nvPr/>
        </p:nvSpPr>
        <p:spPr>
          <a:xfrm>
            <a:off x="5897642" y="33904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VM به ازای هر سرور</a:t>
            </a:r>
            <a:endParaRPr lang="en-US" sz="22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9" name="Text 7"/>
          <p:cNvSpPr/>
          <p:nvPr/>
        </p:nvSpPr>
        <p:spPr>
          <a:xfrm>
            <a:off x="5235893" y="3880842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با فرض اشغال ۵۰٪ ظرفیت هر رک</a:t>
            </a:r>
            <a:endParaRPr lang="en-US" sz="175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93790" y="2358628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5850"/>
              </a:lnSpc>
              <a:buNone/>
            </a:pPr>
            <a:r>
              <a:rPr lang="en-US" sz="5850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2+</a:t>
            </a:r>
            <a:endParaRPr lang="en-US" sz="585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455539" y="33904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سرویس فعال در هر VM</a:t>
            </a:r>
            <a:endParaRPr lang="en-US" sz="22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790" y="3880842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حداقل دو سرویس اصلی نیازمند ممیزی</a:t>
            </a:r>
            <a:endParaRPr lang="en-US" sz="175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1001375" y="45839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نتیجه‌گیری</a:t>
            </a:r>
            <a:endParaRPr lang="en-US" sz="22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93790" y="52783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حجم بسیار بزرگی از سیستم‌عامل‌ها، سرویس‌ها و تنظیمات نیازمند ممیزی و ارزیابی مستمر هستند.</a:t>
            </a:r>
            <a:endParaRPr lang="en-US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93790" y="5896451"/>
            <a:ext cx="13042821" cy="963811"/>
          </a:xfrm>
          <a:prstGeom prst="roundRect">
            <a:avLst>
              <a:gd name="adj" fmla="val 3530"/>
            </a:avLst>
          </a:prstGeom>
          <a:solidFill>
            <a:srgbClr val="4B3F02"/>
          </a:solidFill>
          <a:ln/>
        </p:spPr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6240542"/>
            <a:ext cx="283488" cy="226814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530906" y="6179939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انجام ممیزی دستی در این مقیاس عملاً پرهزینه، محدود و غیرپایدار است.</a:t>
            </a:r>
            <a:endParaRPr lang="en-US" sz="24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93790" y="711541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هاردنت این مقیاس را به یک فرآیند قابل مدیریت تبدیل </a:t>
            </a:r>
            <a:r>
              <a:rPr lang="en-US" sz="2000" b="1" dirty="0" err="1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می‌کند</a:t>
            </a:r>
            <a:r>
              <a:rPr lang="en-US" sz="20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</a:t>
            </a:r>
            <a:r>
              <a:rPr lang="fa-IR" sz="20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-</a:t>
            </a:r>
            <a:r>
              <a:rPr lang="en-US" sz="20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بدون افزایش نیروی انسانی و با کیفیت یکنواخت در سراسر زیرساخت.</a:t>
            </a:r>
            <a:endParaRPr lang="en-US" sz="20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173581" y="72288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5400" b="1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مشتری فعلی و بالقوه</a:t>
            </a:r>
            <a:endParaRPr lang="en-US" sz="54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89" y="215455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هاردنت با یک مشتری در دسترس و شبکه وسیعی از مشتریان بالقوه، مسیر رشد خود را ترسیم می‌کند.</a:t>
            </a:r>
            <a:endParaRPr lang="en-US" sz="20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6" name="Text 3"/>
          <p:cNvSpPr/>
          <p:nvPr/>
        </p:nvSpPr>
        <p:spPr>
          <a:xfrm>
            <a:off x="2745581" y="3444478"/>
            <a:ext cx="29332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مشتری فعلی / در دسترس</a:t>
            </a:r>
            <a:endParaRPr lang="en-US" sz="28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4025622"/>
            <a:ext cx="48850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0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سازمان فاوا شهرداری اصفهان</a:t>
            </a:r>
            <a:endParaRPr lang="en-US" sz="20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526042" y="4643676"/>
            <a:ext cx="1152763" cy="426244"/>
          </a:xfrm>
          <a:prstGeom prst="roundRect">
            <a:avLst>
              <a:gd name="adj" fmla="val 6386"/>
            </a:avLst>
          </a:prstGeom>
          <a:solidFill>
            <a:srgbClr val="4D1F00"/>
          </a:solidFill>
          <a:ln/>
        </p:spPr>
      </p:sp>
      <p:sp>
        <p:nvSpPr>
          <p:cNvPr id="9" name="Text 6"/>
          <p:cNvSpPr/>
          <p:nvPr/>
        </p:nvSpPr>
        <p:spPr>
          <a:xfrm>
            <a:off x="4662130" y="4711660"/>
            <a:ext cx="880586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50"/>
              </a:lnSpc>
              <a:buNone/>
            </a:pPr>
            <a:r>
              <a:rPr lang="en-US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پایلوت فعال</a:t>
            </a:r>
            <a:endParaRPr lang="en-US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1008876" y="34444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مشتریان بالقوه</a:t>
            </a:r>
            <a:endParaRPr lang="en-US" sz="28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239828" y="4025622"/>
            <a:ext cx="7604284" cy="2573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مجتمع فولاد مبارکه</a:t>
            </a:r>
            <a:endParaRPr lang="en-US" sz="20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پالایشگاه و شرکت‌های نفت و گاز</a:t>
            </a:r>
            <a:endParaRPr lang="en-US" sz="20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دانشگاه‌ها و مراکز علمی-صنعتی</a:t>
            </a:r>
            <a:endParaRPr lang="en-US" sz="20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شرکت برق منطقه‌ای و سایر نهادهای زیرساختی</a:t>
            </a:r>
            <a:endParaRPr lang="en-US" sz="20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هلدینگ‌ها و مجموعه‌های بزرگ صنعتی و خدماتی</a:t>
            </a:r>
            <a:endParaRPr lang="en-US" sz="20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سازمان‌های دارای زیرساخت حیاتی و الزامات امنیتی بالا</a:t>
            </a:r>
            <a:endParaRPr lang="en-US" sz="20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62787" y="516493"/>
            <a:ext cx="4832866" cy="586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600"/>
              </a:lnSpc>
              <a:buNone/>
            </a:pPr>
            <a:r>
              <a:rPr lang="en-US" sz="4000" b="1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B Mitra" panose="00000400000000000000" pitchFamily="2" charset="-78"/>
              </a:rPr>
              <a:t>مدل‌های درآمدی و استقرار</a:t>
            </a:r>
            <a:endParaRPr lang="en-US" sz="4000" b="1" dirty="0">
              <a:cs typeface="B Mitra" panose="00000400000000000000" pitchFamily="2" charset="-78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533" y="1414582"/>
            <a:ext cx="10485120" cy="585216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533" y="1414582"/>
            <a:ext cx="10485120" cy="58521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4628" y="7441644"/>
            <a:ext cx="12961025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150"/>
              </a:lnSpc>
              <a:buNone/>
            </a:pPr>
            <a:r>
              <a:rPr lang="en-US" sz="2000" b="1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B Mitra" panose="00000400000000000000" pitchFamily="2" charset="-78"/>
              </a:rPr>
              <a:t>هاردنت با </a:t>
            </a:r>
            <a:r>
              <a:rPr lang="en-US" sz="2000" b="1" dirty="0">
                <a:solidFill>
                  <a:srgbClr val="00C0C0"/>
                </a:solidFill>
                <a:latin typeface="Roboto" pitchFamily="34" charset="0"/>
                <a:ea typeface="Roboto" pitchFamily="34" charset="-122"/>
                <a:cs typeface="B Mitra" panose="00000400000000000000" pitchFamily="2" charset="-78"/>
              </a:rPr>
              <a:t>مدل‌های استقرار متنوع</a:t>
            </a:r>
            <a:r>
              <a:rPr lang="en-US" sz="2000" b="1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B Mitra" panose="00000400000000000000" pitchFamily="2" charset="-78"/>
              </a:rPr>
              <a:t>، پاسخگوی نیازهای متفاوت سازمان‌ها از لحاظ امنیتی، مقیاس و بودجه است.</a:t>
            </a:r>
            <a:endParaRPr lang="en-US" sz="2000" b="1" dirty="0"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>
              <a:alpha val="80000"/>
            </a:srgbClr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4752856" y="510302"/>
            <a:ext cx="5124569" cy="487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3800"/>
              </a:lnSpc>
              <a:buNone/>
            </a:pPr>
            <a:r>
              <a:rPr lang="en-US" sz="3200" b="1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بازگشت سرمایه استراتژیک (ROI)</a:t>
            </a:r>
            <a:endParaRPr lang="en-US" sz="32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1935123" y="1158240"/>
            <a:ext cx="10760035" cy="631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buNone/>
            </a:pPr>
            <a:r>
              <a:rPr lang="en-US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هاردنت با توانمندی فنی اثبات‌شده، آماده جهش به سوی رشد تجاری است.</a:t>
            </a:r>
            <a:endParaRPr lang="en-US" sz="24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0" indent="0" algn="ctr" rtl="1">
              <a:buNone/>
            </a:pPr>
            <a:r>
              <a:rPr lang="en-US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ما به دنبال </a:t>
            </a:r>
            <a:r>
              <a:rPr lang="en-US" sz="2400" dirty="0">
                <a:solidFill>
                  <a:srgbClr val="00C0C0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همیاری استراتژیک</a:t>
            </a:r>
            <a:r>
              <a:rPr lang="en-US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برای تبدیل این پتانسیل به یک مسیر پایدار در بازار هستیم.</a:t>
            </a:r>
            <a:endParaRPr lang="en-US" sz="24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665" y="2142536"/>
            <a:ext cx="7504950" cy="46936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71875" y="4537280"/>
            <a:ext cx="1805810" cy="302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350"/>
              </a:lnSpc>
              <a:buNone/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مسیر پایدار</a:t>
            </a:r>
            <a:endParaRPr lang="en-US" sz="20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8" name="Text 4"/>
          <p:cNvSpPr/>
          <p:nvPr/>
        </p:nvSpPr>
        <p:spPr>
          <a:xfrm>
            <a:off x="6412641" y="6853175"/>
            <a:ext cx="1805810" cy="302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350"/>
              </a:lnSpc>
              <a:buNone/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همیاری استراتژیک</a:t>
            </a:r>
            <a:endParaRPr lang="en-US" sz="20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9" name="Text 5"/>
          <p:cNvSpPr/>
          <p:nvPr/>
        </p:nvSpPr>
        <p:spPr>
          <a:xfrm>
            <a:off x="3152903" y="4536104"/>
            <a:ext cx="1805810" cy="302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رشد تجاری</a:t>
            </a:r>
            <a:endParaRPr lang="en-US" sz="20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0" name="Text 6"/>
          <p:cNvSpPr/>
          <p:nvPr/>
        </p:nvSpPr>
        <p:spPr>
          <a:xfrm>
            <a:off x="6412641" y="2142536"/>
            <a:ext cx="1805810" cy="302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350"/>
              </a:lnSpc>
              <a:buNone/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توانمندی فنی</a:t>
            </a:r>
            <a:endParaRPr lang="en-US" sz="20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935123" y="7508796"/>
            <a:ext cx="10760035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650"/>
              </a:lnSpc>
              <a:buNone/>
            </a:pPr>
            <a:r>
              <a:rPr lang="en-US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تجربه شما در حوزه‌های </a:t>
            </a:r>
            <a:r>
              <a:rPr lang="en-US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جایگاه‌سازی، Go-To-Market، برندینگ، توسعه بازار و ساختار همکاری</a:t>
            </a:r>
            <a:r>
              <a:rPr lang="en-US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برای این گام حیاتی است.</a:t>
            </a:r>
            <a:endParaRPr lang="en-US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24137" y="672346"/>
            <a:ext cx="5582007" cy="697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5450"/>
              </a:lnSpc>
              <a:buNone/>
            </a:pPr>
            <a:r>
              <a:rPr lang="en-US" sz="5400" b="1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بازگشت سرمایه </a:t>
            </a:r>
            <a:r>
              <a:rPr lang="en-US" sz="4400" b="1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(ROI)</a:t>
            </a:r>
            <a:endParaRPr lang="en-US" sz="54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781407" y="1699736"/>
            <a:ext cx="130675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بررسی پتانسیل مالی هاردنت در سال اول عملیات.</a:t>
            </a:r>
            <a:endParaRPr lang="en-US" sz="24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6" name="Text 3"/>
          <p:cNvSpPr/>
          <p:nvPr/>
        </p:nvSpPr>
        <p:spPr>
          <a:xfrm>
            <a:off x="4251960" y="2521029"/>
            <a:ext cx="27909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3200" b="1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هزینه‌های سال اول</a:t>
            </a:r>
            <a:endParaRPr lang="en-US" sz="32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7" name="Text 4"/>
          <p:cNvSpPr/>
          <p:nvPr/>
        </p:nvSpPr>
        <p:spPr>
          <a:xfrm>
            <a:off x="781407" y="3089672"/>
            <a:ext cx="6261497" cy="1648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2750"/>
              </a:lnSpc>
              <a:buSzPct val="100000"/>
              <a:buChar char="•"/>
            </a:pPr>
            <a:r>
              <a:rPr lang="en-US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نفرساعت توسعه و محصول</a:t>
            </a:r>
            <a:endParaRPr lang="en-US" sz="24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2750"/>
              </a:lnSpc>
              <a:buSzPct val="100000"/>
              <a:buChar char="•"/>
            </a:pPr>
            <a:r>
              <a:rPr lang="en-US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زیرساخت و استقرار</a:t>
            </a:r>
            <a:endParaRPr lang="en-US" sz="24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2750"/>
              </a:lnSpc>
              <a:buSzPct val="100000"/>
              <a:buChar char="•"/>
            </a:pPr>
            <a:r>
              <a:rPr lang="en-US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تبلیغات و بازاریابی</a:t>
            </a:r>
            <a:endParaRPr lang="en-US" sz="24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2750"/>
              </a:lnSpc>
              <a:buSzPct val="100000"/>
              <a:buChar char="•"/>
            </a:pPr>
            <a:r>
              <a:rPr lang="en-US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هزینه‌های جانبی و عملیاتی</a:t>
            </a:r>
            <a:endParaRPr lang="en-US" sz="24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8" name="Text 5"/>
          <p:cNvSpPr/>
          <p:nvPr/>
        </p:nvSpPr>
        <p:spPr>
          <a:xfrm>
            <a:off x="11065669" y="2521029"/>
            <a:ext cx="27909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3200" b="1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درآمد سال اول</a:t>
            </a:r>
            <a:endParaRPr lang="en-US" sz="32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9" name="Text 6"/>
          <p:cNvSpPr/>
          <p:nvPr/>
        </p:nvSpPr>
        <p:spPr>
          <a:xfrm>
            <a:off x="7595116" y="3089672"/>
            <a:ext cx="6261497" cy="1216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2750"/>
              </a:lnSpc>
              <a:buSzPct val="100000"/>
              <a:buChar char="•"/>
            </a:pPr>
            <a:r>
              <a:rPr lang="en-US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فروش بر اساس تعداد نود / دارایی / دامنه استقرار</a:t>
            </a:r>
            <a:endParaRPr lang="en-US" sz="24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2750"/>
              </a:lnSpc>
              <a:buSzPct val="100000"/>
              <a:buChar char="•"/>
            </a:pPr>
            <a:r>
              <a:rPr lang="en-US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سناریوی نمونه: جذب 10٪ از بازار اولیه اصفهان</a:t>
            </a:r>
            <a:endParaRPr lang="en-US" sz="24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2750"/>
              </a:lnSpc>
              <a:buSzPct val="100000"/>
              <a:buChar char="•"/>
            </a:pPr>
            <a:r>
              <a:rPr lang="en-US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قیمت‌گذاری فرضی بر اساس هر نود یا هر سازمان</a:t>
            </a:r>
            <a:endParaRPr lang="en-US" sz="24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81407" y="5061823"/>
            <a:ext cx="1306758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    </a:t>
            </a:r>
            <a:endParaRPr lang="en-US" sz="24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640586" y="6100167"/>
            <a:ext cx="3349228" cy="418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3250"/>
              </a:lnSpc>
              <a:buNone/>
            </a:pPr>
            <a:r>
              <a:rPr lang="en-US" sz="3600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جمع‌بندی</a:t>
            </a:r>
            <a:endParaRPr lang="en-US" sz="3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81407" y="6848475"/>
            <a:ext cx="1306758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750"/>
              </a:lnSpc>
              <a:buNone/>
            </a:pPr>
            <a:r>
              <a:rPr lang="en-US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      بازار اولیه حتی در مقیاس استانی ظرفیت ایجاد درآمد معنادار دارد و با افزایش پوشش دارایی‌ها و مشتریان، حاشیه سود به شکل چشمگیری رشد خواهد </a:t>
            </a:r>
            <a:r>
              <a:rPr lang="en-US" sz="2400" dirty="0" err="1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کرد</a:t>
            </a:r>
            <a:r>
              <a:rPr lang="en-US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.</a:t>
            </a:r>
            <a:r>
              <a:rPr lang="fa-IR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</a:t>
            </a:r>
            <a:r>
              <a:rPr lang="en-US" sz="2400" dirty="0" err="1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ماهیت</a:t>
            </a:r>
            <a:r>
              <a:rPr lang="en-US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پلتفرمی </a:t>
            </a:r>
            <a:r>
              <a:rPr lang="en-US" sz="2400" dirty="0" err="1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Hardent</a:t>
            </a:r>
            <a:r>
              <a:rPr lang="en-US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</a:t>
            </a:r>
            <a:r>
              <a:rPr lang="fa-IR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</a:t>
            </a:r>
            <a:r>
              <a:rPr lang="en-US" sz="2400" dirty="0" err="1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امکان</a:t>
            </a:r>
            <a:r>
              <a:rPr lang="en-US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</a:t>
            </a:r>
            <a:r>
              <a:rPr lang="en-US" sz="2400" dirty="0">
                <a:solidFill>
                  <a:srgbClr val="00C0C0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کاهش هزینه جذب هر مشتری جدید</a:t>
            </a:r>
            <a:r>
              <a:rPr lang="en-US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را فراهم </a:t>
            </a:r>
            <a:r>
              <a:rPr lang="en-US" sz="2400" dirty="0" err="1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می‌کند</a:t>
            </a:r>
            <a:r>
              <a:rPr lang="en-US" sz="24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.</a:t>
            </a:r>
            <a:endParaRPr lang="en-US" sz="24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100042" y="590074"/>
            <a:ext cx="4430197" cy="553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4350"/>
              </a:lnSpc>
              <a:buNone/>
            </a:pPr>
            <a:r>
              <a:rPr lang="en-US" sz="4400" b="1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نقشه راه هاردنت</a:t>
            </a:r>
            <a:endParaRPr lang="en-US" sz="44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1201460" y="1351478"/>
            <a:ext cx="12227362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950"/>
              </a:lnSpc>
              <a:buNone/>
            </a:pPr>
            <a:r>
              <a:rPr lang="en-US" sz="20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مسیر توسعه محصول هاردنت برای رسیدن به اهداف استراتژیک.</a:t>
            </a:r>
            <a:endParaRPr lang="en-US" sz="20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201460" y="4495443"/>
            <a:ext cx="12227362" cy="22860"/>
          </a:xfrm>
          <a:prstGeom prst="roundRect">
            <a:avLst>
              <a:gd name="adj" fmla="val 116279"/>
            </a:avLst>
          </a:prstGeom>
          <a:solidFill>
            <a:srgbClr val="61646A"/>
          </a:solidFill>
          <a:ln/>
        </p:spPr>
      </p:sp>
      <p:sp>
        <p:nvSpPr>
          <p:cNvPr id="7" name="Shape 4"/>
          <p:cNvSpPr/>
          <p:nvPr/>
        </p:nvSpPr>
        <p:spPr>
          <a:xfrm>
            <a:off x="10403800" y="3963829"/>
            <a:ext cx="22860" cy="531614"/>
          </a:xfrm>
          <a:prstGeom prst="roundRect">
            <a:avLst>
              <a:gd name="adj" fmla="val 116279"/>
            </a:avLst>
          </a:prstGeom>
          <a:solidFill>
            <a:srgbClr val="61646A"/>
          </a:solidFill>
          <a:ln/>
        </p:spPr>
      </p:sp>
      <p:sp>
        <p:nvSpPr>
          <p:cNvPr id="8" name="Shape 5"/>
          <p:cNvSpPr/>
          <p:nvPr/>
        </p:nvSpPr>
        <p:spPr>
          <a:xfrm>
            <a:off x="10348793" y="4429006"/>
            <a:ext cx="132874" cy="132874"/>
          </a:xfrm>
          <a:prstGeom prst="roundRect">
            <a:avLst>
              <a:gd name="adj" fmla="val 344085"/>
            </a:avLst>
          </a:prstGeom>
          <a:solidFill>
            <a:srgbClr val="FFBC8F"/>
          </a:solidFill>
          <a:ln/>
        </p:spPr>
      </p:sp>
      <p:sp>
        <p:nvSpPr>
          <p:cNvPr id="9" name="Shape 6"/>
          <p:cNvSpPr/>
          <p:nvPr/>
        </p:nvSpPr>
        <p:spPr>
          <a:xfrm>
            <a:off x="7401639" y="1759625"/>
            <a:ext cx="6027182" cy="2204204"/>
          </a:xfrm>
          <a:prstGeom prst="roundRect">
            <a:avLst>
              <a:gd name="adj" fmla="val 1206"/>
            </a:avLst>
          </a:prstGeom>
          <a:solidFill>
            <a:srgbClr val="484B51"/>
          </a:solidFill>
          <a:ln/>
        </p:spPr>
      </p:sp>
      <p:sp>
        <p:nvSpPr>
          <p:cNvPr id="10" name="Text 7"/>
          <p:cNvSpPr/>
          <p:nvPr/>
        </p:nvSpPr>
        <p:spPr>
          <a:xfrm>
            <a:off x="9307711" y="1936790"/>
            <a:ext cx="2215039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150"/>
              </a:lnSpc>
              <a:buNone/>
            </a:pPr>
            <a:r>
              <a:rPr lang="en-US" sz="2400" b="1" dirty="0" err="1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نسخه</a:t>
            </a:r>
            <a:r>
              <a:rPr lang="en-US" sz="24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 </a:t>
            </a:r>
            <a:r>
              <a:rPr lang="fa-IR" sz="24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578804" y="2296597"/>
            <a:ext cx="5672852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تا </a:t>
            </a:r>
            <a:r>
              <a:rPr lang="en-US" sz="1600" b="1" dirty="0" err="1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پایان</a:t>
            </a: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</a:t>
            </a:r>
            <a:r>
              <a:rPr lang="en-US" sz="1600" b="1" dirty="0" err="1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اردیبهشت</a:t>
            </a:r>
            <a:r>
              <a:rPr lang="fa-IR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1405</a:t>
            </a:r>
            <a:endParaRPr lang="en-US" sz="16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578804" y="2631996"/>
            <a:ext cx="5672852" cy="1154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1950"/>
              </a:lnSpc>
              <a:buSzPct val="100000"/>
              <a:buChar char="•"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رونمایی نسخه اولیه عملیاتی</a:t>
            </a:r>
            <a:endParaRPr lang="en-US" sz="16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1950"/>
              </a:lnSpc>
              <a:buSzPct val="100000"/>
              <a:buChar char="•"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ممیزی پایه سیستم‌عامل‌ها و سرویس‌های هدف</a:t>
            </a:r>
            <a:endParaRPr lang="en-US" sz="16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1950"/>
              </a:lnSpc>
              <a:buSzPct val="100000"/>
              <a:buChar char="•"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گزارش و امتیاز اولیه</a:t>
            </a:r>
            <a:endParaRPr lang="en-US" sz="16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1950"/>
              </a:lnSpc>
              <a:buSzPct val="100000"/>
              <a:buChar char="•"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داشبورد قابل ارائه</a:t>
            </a:r>
            <a:endParaRPr lang="en-US" sz="16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303770" y="4495443"/>
            <a:ext cx="22860" cy="531614"/>
          </a:xfrm>
          <a:prstGeom prst="roundRect">
            <a:avLst>
              <a:gd name="adj" fmla="val 116279"/>
            </a:avLst>
          </a:prstGeom>
          <a:solidFill>
            <a:srgbClr val="61646A"/>
          </a:solidFill>
          <a:ln/>
        </p:spPr>
      </p:sp>
      <p:sp>
        <p:nvSpPr>
          <p:cNvPr id="14" name="Shape 11"/>
          <p:cNvSpPr/>
          <p:nvPr/>
        </p:nvSpPr>
        <p:spPr>
          <a:xfrm>
            <a:off x="7248763" y="4429006"/>
            <a:ext cx="132874" cy="132874"/>
          </a:xfrm>
          <a:prstGeom prst="roundRect">
            <a:avLst>
              <a:gd name="adj" fmla="val 344085"/>
            </a:avLst>
          </a:prstGeom>
          <a:solidFill>
            <a:srgbClr val="FFBC8F"/>
          </a:solidFill>
          <a:ln/>
        </p:spPr>
      </p:sp>
      <p:sp>
        <p:nvSpPr>
          <p:cNvPr id="15" name="Shape 12"/>
          <p:cNvSpPr/>
          <p:nvPr/>
        </p:nvSpPr>
        <p:spPr>
          <a:xfrm>
            <a:off x="4301609" y="5027057"/>
            <a:ext cx="6027182" cy="2204204"/>
          </a:xfrm>
          <a:prstGeom prst="roundRect">
            <a:avLst>
              <a:gd name="adj" fmla="val 1206"/>
            </a:avLst>
          </a:prstGeom>
          <a:solidFill>
            <a:srgbClr val="484B51"/>
          </a:solidFill>
          <a:ln/>
        </p:spPr>
      </p:sp>
      <p:sp>
        <p:nvSpPr>
          <p:cNvPr id="16" name="Text 13"/>
          <p:cNvSpPr/>
          <p:nvPr/>
        </p:nvSpPr>
        <p:spPr>
          <a:xfrm>
            <a:off x="6207681" y="5204222"/>
            <a:ext cx="2215039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150"/>
              </a:lnSpc>
              <a:buNone/>
            </a:pPr>
            <a:r>
              <a:rPr lang="en-US" sz="2000" b="1" dirty="0" err="1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نسخه</a:t>
            </a:r>
            <a:r>
              <a:rPr lang="en-US" sz="20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 </a:t>
            </a:r>
            <a:r>
              <a:rPr lang="fa-IR" sz="20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2</a:t>
            </a:r>
            <a:endParaRPr lang="en-US" sz="20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4478774" y="5564029"/>
            <a:ext cx="5672852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تا </a:t>
            </a:r>
            <a:r>
              <a:rPr lang="en-US" sz="1600" b="1" dirty="0" err="1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پایان</a:t>
            </a: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</a:t>
            </a:r>
            <a:r>
              <a:rPr lang="en-US" sz="1600" b="1" dirty="0" err="1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تابستان</a:t>
            </a:r>
            <a:r>
              <a:rPr lang="fa-IR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1405</a:t>
            </a:r>
            <a:endParaRPr lang="en-US" sz="16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4478774" y="5899428"/>
            <a:ext cx="5672852" cy="1154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1950"/>
              </a:lnSpc>
              <a:buSzPct val="100000"/>
              <a:buChar char="•"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تکمیل قابلیت‌های تحلیلی</a:t>
            </a:r>
            <a:endParaRPr lang="en-US" sz="16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1950"/>
              </a:lnSpc>
              <a:buSzPct val="100000"/>
              <a:buChar char="•"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توسعه پوشش دارایی‌ها و سرویس‌ها</a:t>
            </a:r>
            <a:endParaRPr lang="en-US" sz="16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1950"/>
              </a:lnSpc>
              <a:buSzPct val="100000"/>
              <a:buChar char="•"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بهبود گزارش‌دهی و تجربه کاربری</a:t>
            </a:r>
            <a:endParaRPr lang="en-US" sz="16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1950"/>
              </a:lnSpc>
              <a:buSzPct val="100000"/>
              <a:buChar char="•"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توسعه پیشنهادهای Hardening</a:t>
            </a:r>
            <a:endParaRPr lang="en-US" sz="16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9" name="Shape 16"/>
          <p:cNvSpPr/>
          <p:nvPr/>
        </p:nvSpPr>
        <p:spPr>
          <a:xfrm>
            <a:off x="4203621" y="3963829"/>
            <a:ext cx="22860" cy="531614"/>
          </a:xfrm>
          <a:prstGeom prst="roundRect">
            <a:avLst>
              <a:gd name="adj" fmla="val 116279"/>
            </a:avLst>
          </a:prstGeom>
          <a:solidFill>
            <a:srgbClr val="61646A"/>
          </a:solidFill>
          <a:ln/>
        </p:spPr>
      </p:sp>
      <p:sp>
        <p:nvSpPr>
          <p:cNvPr id="20" name="Shape 17"/>
          <p:cNvSpPr/>
          <p:nvPr/>
        </p:nvSpPr>
        <p:spPr>
          <a:xfrm>
            <a:off x="4148614" y="4429006"/>
            <a:ext cx="132874" cy="132874"/>
          </a:xfrm>
          <a:prstGeom prst="roundRect">
            <a:avLst>
              <a:gd name="adj" fmla="val 344085"/>
            </a:avLst>
          </a:prstGeom>
          <a:solidFill>
            <a:srgbClr val="FFBC8F"/>
          </a:solidFill>
          <a:ln/>
        </p:spPr>
      </p:sp>
      <p:sp>
        <p:nvSpPr>
          <p:cNvPr id="21" name="Shape 18"/>
          <p:cNvSpPr/>
          <p:nvPr/>
        </p:nvSpPr>
        <p:spPr>
          <a:xfrm>
            <a:off x="1201460" y="1759625"/>
            <a:ext cx="6027182" cy="2204204"/>
          </a:xfrm>
          <a:prstGeom prst="roundRect">
            <a:avLst>
              <a:gd name="adj" fmla="val 1206"/>
            </a:avLst>
          </a:prstGeom>
          <a:solidFill>
            <a:srgbClr val="484B51"/>
          </a:solidFill>
          <a:ln/>
        </p:spPr>
      </p:sp>
      <p:sp>
        <p:nvSpPr>
          <p:cNvPr id="22" name="Text 19"/>
          <p:cNvSpPr/>
          <p:nvPr/>
        </p:nvSpPr>
        <p:spPr>
          <a:xfrm>
            <a:off x="3107531" y="1936790"/>
            <a:ext cx="2215039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150"/>
              </a:lnSpc>
              <a:buNone/>
            </a:pPr>
            <a:r>
              <a:rPr lang="en-US" sz="2000" b="1" dirty="0" err="1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نسخه</a:t>
            </a:r>
            <a:r>
              <a:rPr lang="en-US" sz="20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 </a:t>
            </a:r>
            <a:r>
              <a:rPr lang="fa-IR" sz="20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3</a:t>
            </a:r>
            <a:endParaRPr lang="en-US" sz="20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1378625" y="2296597"/>
            <a:ext cx="5672852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تا </a:t>
            </a:r>
            <a:r>
              <a:rPr lang="en-US" sz="1600" b="1" dirty="0" err="1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پایان</a:t>
            </a: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</a:t>
            </a:r>
            <a:r>
              <a:rPr lang="fa-IR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بهار </a:t>
            </a:r>
            <a:r>
              <a:rPr lang="en-US" sz="1600" b="1" dirty="0" err="1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سال</a:t>
            </a:r>
            <a:r>
              <a:rPr lang="fa-IR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1406</a:t>
            </a:r>
            <a:endParaRPr lang="en-US" sz="16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1378625" y="2631996"/>
            <a:ext cx="5672852" cy="1154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1950"/>
              </a:lnSpc>
              <a:buSzPct val="100000"/>
              <a:buChar char="•"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ممیزی شبکه‌های اتوماسیون صنعتی و تجهیزات مرتبط</a:t>
            </a:r>
            <a:endParaRPr lang="en-US" sz="16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1950"/>
              </a:lnSpc>
              <a:buSzPct val="100000"/>
              <a:buChar char="•"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قابلیت‌های پیشرفته‌تر ارزیابی و خودکارسازی</a:t>
            </a:r>
            <a:endParaRPr lang="en-US" sz="16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1950"/>
              </a:lnSpc>
              <a:buSzPct val="100000"/>
              <a:buChar char="•"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توسعه ماژول‌های تکمیلی</a:t>
            </a:r>
            <a:endParaRPr lang="en-US" sz="16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1950"/>
              </a:lnSpc>
              <a:buSzPct val="100000"/>
              <a:buChar char="•"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گسترش بازار و همکاری‌های تجاری</a:t>
            </a:r>
            <a:endParaRPr lang="en-US" sz="16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1201460" y="7386995"/>
            <a:ext cx="12227362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950"/>
              </a:lnSpc>
              <a:buNone/>
            </a:pPr>
            <a:r>
              <a:rPr lang="en-US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این نقشه راه نشان‌دهنده تعهد هاردنت به نوآوری مستمر و گسترش دامنه خدمات خود است.</a:t>
            </a:r>
            <a:endParaRPr lang="en-US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44000" y="1627"/>
            <a:ext cx="5486400" cy="822634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3641646" y="829985"/>
            <a:ext cx="4919424" cy="520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050"/>
              </a:lnSpc>
              <a:buNone/>
            </a:pPr>
            <a:r>
              <a:rPr lang="en-US" sz="4000" b="1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جمع‌بندی و درخواست همکاری</a:t>
            </a:r>
            <a:endParaRPr lang="en-US" sz="40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8" name="Text 5"/>
          <p:cNvSpPr/>
          <p:nvPr/>
        </p:nvSpPr>
        <p:spPr>
          <a:xfrm>
            <a:off x="582930" y="1534001"/>
            <a:ext cx="7978140" cy="462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buNone/>
            </a:pPr>
            <a:r>
              <a:rPr lang="en-US" dirty="0" err="1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ما</a:t>
            </a:r>
            <a:r>
              <a:rPr lang="fa-IR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</a:t>
            </a:r>
            <a:r>
              <a:rPr lang="en-US" dirty="0" err="1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Hardent</a:t>
            </a:r>
            <a:r>
              <a:rPr lang="fa-IR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</a:t>
            </a:r>
            <a:r>
              <a:rPr lang="en-US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را به‌عنوان یک محصول با ظرفیت فنی، تجاری و توسعه‌پذیر شکل داده‌ایم.</a:t>
            </a:r>
            <a:endParaRPr lang="en-US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0" indent="0" algn="r" rtl="1">
              <a:buNone/>
            </a:pPr>
            <a:r>
              <a:rPr lang="en-US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اکنون برای ورود مؤثر به بازار، نیازمند همراهی در سطح استراتژی، مدل همکاری و توسعه کسب‌وکار هستیم.</a:t>
            </a:r>
            <a:endParaRPr lang="en-US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9" name="Text 6"/>
          <p:cNvSpPr/>
          <p:nvPr/>
        </p:nvSpPr>
        <p:spPr>
          <a:xfrm>
            <a:off x="6062424" y="2631460"/>
            <a:ext cx="2498646" cy="312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2400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درخواست‌های مشخص</a:t>
            </a:r>
            <a:endParaRPr lang="en-US" sz="24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84228" y="2434650"/>
            <a:ext cx="4456628" cy="1326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1800"/>
              </a:lnSpc>
              <a:buSzPct val="100000"/>
              <a:buChar char="•"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بازخورد استراتژیک درباره جایگاه‌سازی محصول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1800"/>
              </a:lnSpc>
              <a:buSzPct val="100000"/>
              <a:buChar char="•"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کمک در طراحی مدل ورود به بازار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1800"/>
              </a:lnSpc>
              <a:buSzPct val="100000"/>
              <a:buChar char="•"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همفکری در ساختار مشارکت و توسعه تجاری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1800"/>
              </a:lnSpc>
              <a:buSzPct val="100000"/>
              <a:buChar char="•"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راهنمایی در مسیر برند، شرکت و توسعه دانش‌بنیان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r" rtl="1">
              <a:lnSpc>
                <a:spcPts val="1800"/>
              </a:lnSpc>
              <a:buSzPct val="100000"/>
              <a:buChar char="•"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همراهی در ایجاد شبکه ارتباطی و بازار اولیه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228" y="3750469"/>
            <a:ext cx="832842" cy="83284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523785" y="4165640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000"/>
              </a:lnSpc>
              <a:buNone/>
            </a:pPr>
            <a:r>
              <a:rPr lang="en-US" sz="2000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همراهی در استراتژی</a:t>
            </a:r>
            <a:endParaRPr lang="en-US" sz="20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228" y="4749879"/>
            <a:ext cx="832842" cy="83284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494853" y="5034915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000"/>
              </a:lnSpc>
              <a:buNone/>
            </a:pPr>
            <a:r>
              <a:rPr lang="en-US" sz="2000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بازار</a:t>
            </a:r>
            <a:endParaRPr lang="en-US" sz="20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8228" y="5749290"/>
            <a:ext cx="832842" cy="832842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5523786" y="6161901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000"/>
              </a:lnSpc>
              <a:buNone/>
            </a:pPr>
            <a:r>
              <a:rPr lang="en-US" sz="2000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مشارکت</a:t>
            </a:r>
            <a:endParaRPr lang="en-US" sz="20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8228" y="6748701"/>
            <a:ext cx="832842" cy="832842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5523784" y="7204353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000"/>
              </a:lnSpc>
              <a:buNone/>
            </a:pPr>
            <a:r>
              <a:rPr lang="en-US" sz="2000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توسعه کسب‌وکار</a:t>
            </a:r>
            <a:endParaRPr lang="en-US" sz="20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624173" y="589836"/>
            <a:ext cx="5286851" cy="642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050"/>
              </a:lnSpc>
              <a:buNone/>
            </a:pPr>
            <a:r>
              <a:rPr lang="en-US" sz="4000" b="1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قابلیت‌های کلیدی هاردنت</a:t>
            </a:r>
            <a:endParaRPr lang="en-US" sz="40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05776" y="1511498"/>
            <a:ext cx="7705249" cy="1157288"/>
          </a:xfrm>
          <a:prstGeom prst="roundRect">
            <a:avLst>
              <a:gd name="adj" fmla="val 2664"/>
            </a:avLst>
          </a:prstGeom>
          <a:solidFill>
            <a:srgbClr val="484B51"/>
          </a:solidFill>
          <a:ln/>
        </p:spPr>
      </p:sp>
      <p:sp>
        <p:nvSpPr>
          <p:cNvPr id="5" name="Text 2"/>
          <p:cNvSpPr/>
          <p:nvPr/>
        </p:nvSpPr>
        <p:spPr>
          <a:xfrm>
            <a:off x="11136035" y="1717000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پوشش جامع</a:t>
            </a:r>
            <a:endParaRPr lang="en-US" sz="20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11278" y="2149793"/>
            <a:ext cx="7294245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پشتیبانی از IT / OT / IoT، انواع تجهیزات شبکه، سیستم‌عامل‌ها و سرویس‌های دیتاسنتری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205776" y="2855000"/>
            <a:ext cx="7705249" cy="1470779"/>
          </a:xfrm>
          <a:prstGeom prst="roundRect">
            <a:avLst>
              <a:gd name="adj" fmla="val 2096"/>
            </a:avLst>
          </a:prstGeom>
          <a:solidFill>
            <a:srgbClr val="484B51"/>
          </a:solidFill>
          <a:ln/>
        </p:spPr>
      </p:sp>
      <p:sp>
        <p:nvSpPr>
          <p:cNvPr id="8" name="Text 5"/>
          <p:cNvSpPr/>
          <p:nvPr/>
        </p:nvSpPr>
        <p:spPr>
          <a:xfrm>
            <a:off x="11136035" y="3060502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خودکارسازی ممیزی</a:t>
            </a:r>
            <a:endParaRPr lang="en-US" sz="20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9" name="Text 6"/>
          <p:cNvSpPr/>
          <p:nvPr/>
        </p:nvSpPr>
        <p:spPr>
          <a:xfrm>
            <a:off x="6411278" y="3493294"/>
            <a:ext cx="7294245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ارزیابی خودکار انطباق با CIS، Vendor Best Practice و baselineهای معتبر بدون وابستگی به نیروی انسانی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05776" y="4511993"/>
            <a:ext cx="7705249" cy="1470779"/>
          </a:xfrm>
          <a:prstGeom prst="roundRect">
            <a:avLst>
              <a:gd name="adj" fmla="val 2096"/>
            </a:avLst>
          </a:prstGeom>
          <a:solidFill>
            <a:srgbClr val="484B51"/>
          </a:solidFill>
          <a:ln/>
        </p:spPr>
      </p:sp>
      <p:sp>
        <p:nvSpPr>
          <p:cNvPr id="11" name="Text 8"/>
          <p:cNvSpPr/>
          <p:nvPr/>
        </p:nvSpPr>
        <p:spPr>
          <a:xfrm>
            <a:off x="11136035" y="4717494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گزارش‌دهی چندلایه</a:t>
            </a:r>
            <a:endParaRPr lang="en-US" sz="20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411278" y="5150287"/>
            <a:ext cx="7294245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خروجی مدیریتی، فنی و عملیاتی در یک بستر؛ شامل پیشنهادهای اصلاحی و Hardening Recommendation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205776" y="6168985"/>
            <a:ext cx="7705249" cy="1470779"/>
          </a:xfrm>
          <a:prstGeom prst="roundRect">
            <a:avLst>
              <a:gd name="adj" fmla="val 2096"/>
            </a:avLst>
          </a:prstGeom>
          <a:solidFill>
            <a:srgbClr val="484B51"/>
          </a:solidFill>
          <a:ln/>
        </p:spPr>
      </p:sp>
      <p:sp>
        <p:nvSpPr>
          <p:cNvPr id="14" name="Text 11"/>
          <p:cNvSpPr/>
          <p:nvPr/>
        </p:nvSpPr>
        <p:spPr>
          <a:xfrm>
            <a:off x="11136035" y="6374487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معماری Agentless</a:t>
            </a:r>
            <a:endParaRPr lang="en-US" sz="20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411278" y="6807279"/>
            <a:ext cx="7294245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استقرار آسان در محیط داخلی سازمان، بدون پیچیدگی عملیاتی، قابل استفاده برای تیم‌های با دانش متوسط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FE9E54-E7E9-4E9A-8456-D8C5E93F5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1" y="0"/>
            <a:ext cx="5521124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44000" y="1627"/>
            <a:ext cx="5486400" cy="822634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679621" y="76723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چالش‌های اصلی بازار</a:t>
            </a:r>
            <a:endParaRPr lang="en-US" sz="445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1816179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292C32"/>
          </a:solidFill>
          <a:ln w="30480">
            <a:solidFill>
              <a:srgbClr val="61646A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258770" y="1816179"/>
            <a:ext cx="121920" cy="1730812"/>
          </a:xfrm>
          <a:prstGeom prst="roundRect">
            <a:avLst>
              <a:gd name="adj" fmla="val 27907"/>
            </a:avLst>
          </a:prstGeom>
          <a:solidFill>
            <a:srgbClr val="FFBC8F"/>
          </a:solidFill>
          <a:ln/>
        </p:spPr>
      </p:sp>
      <p:sp>
        <p:nvSpPr>
          <p:cNvPr id="6" name="Text 3"/>
          <p:cNvSpPr/>
          <p:nvPr/>
        </p:nvSpPr>
        <p:spPr>
          <a:xfrm>
            <a:off x="5166241" y="20734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کمبود نیروی متخصص</a:t>
            </a:r>
            <a:endParaRPr lang="en-US" sz="22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51084" y="2563892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جذب و نگهداشت متخصصان امنیت پرهزینه و دشوار است؛ وابستگی به تجربه فردی به‌جای روش تکرارپذیر</a:t>
            </a:r>
            <a:endParaRPr lang="en-US" sz="175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90" y="3773805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292C32"/>
          </a:solidFill>
          <a:ln w="30480">
            <a:solidFill>
              <a:srgbClr val="61646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8258770" y="3773805"/>
            <a:ext cx="121920" cy="1730812"/>
          </a:xfrm>
          <a:prstGeom prst="roundRect">
            <a:avLst>
              <a:gd name="adj" fmla="val 27907"/>
            </a:avLst>
          </a:prstGeom>
          <a:solidFill>
            <a:srgbClr val="FFBC8F"/>
          </a:solidFill>
          <a:ln/>
        </p:spPr>
      </p:sp>
      <p:sp>
        <p:nvSpPr>
          <p:cNvPr id="10" name="Text 7"/>
          <p:cNvSpPr/>
          <p:nvPr/>
        </p:nvSpPr>
        <p:spPr>
          <a:xfrm>
            <a:off x="5166241" y="40310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ممیزی دستی ناکارآمد</a:t>
            </a:r>
            <a:endParaRPr lang="en-US" sz="22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51084" y="4521517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زمان‌بر، پرهزینه و ناهمگون در میان زیرساخت‌های متنوع سطح سیستم‌عامل، سرویس و سامانه</a:t>
            </a:r>
            <a:endParaRPr lang="en-US" sz="175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93790" y="5731431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292C32"/>
          </a:solidFill>
          <a:ln w="30480">
            <a:solidFill>
              <a:srgbClr val="61646A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8258770" y="5731431"/>
            <a:ext cx="121920" cy="1730812"/>
          </a:xfrm>
          <a:prstGeom prst="roundRect">
            <a:avLst>
              <a:gd name="adj" fmla="val 27907"/>
            </a:avLst>
          </a:prstGeom>
          <a:solidFill>
            <a:srgbClr val="FFBC8F"/>
          </a:solidFill>
          <a:ln/>
        </p:spPr>
      </p:sp>
      <p:sp>
        <p:nvSpPr>
          <p:cNvPr id="14" name="Text 11"/>
          <p:cNvSpPr/>
          <p:nvPr/>
        </p:nvSpPr>
        <p:spPr>
          <a:xfrm>
            <a:off x="5166241" y="59887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فقدان دید مدیریتی</a:t>
            </a:r>
            <a:endParaRPr lang="en-US" sz="22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51084" y="6479143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نبود تصویر یکپارچه از وضعیت امنیتی سازمان و دشواری تبدیل یافته‌ها به اقدام اصلاحی مشخص</a:t>
            </a:r>
            <a:endParaRPr lang="en-US" sz="175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66021" y="66746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چشم‌انداز رقبا در بازار</a:t>
            </a:r>
            <a:endParaRPr lang="en-US" sz="445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2163723" y="19432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داخلی</a:t>
            </a:r>
            <a:endParaRPr lang="en-US" sz="22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524363"/>
            <a:ext cx="420516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خدمات امنیت سایبری در بازار داخل عمدتاً به‌صورت </a:t>
            </a:r>
            <a:r>
              <a:rPr lang="en-US" sz="175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دستی و پروژه‌ای</a:t>
            </a:r>
            <a:r>
              <a:rPr lang="en-US" sz="175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ارائه می‌شوند؛ وابسته به نیروی انسانی با تمرکز محدود بر لایه سیستم‌عامل.</a:t>
            </a:r>
            <a:endParaRPr lang="en-US" sz="175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5" name="Text 3"/>
          <p:cNvSpPr/>
          <p:nvPr/>
        </p:nvSpPr>
        <p:spPr>
          <a:xfrm>
            <a:off x="2163723" y="42027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خارجی</a:t>
            </a:r>
            <a:endParaRPr lang="en-US" sz="22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783931"/>
            <a:ext cx="4438610" cy="2698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Nessus / Tenable</a:t>
            </a:r>
            <a:r>
              <a:rPr lang="en-US" sz="175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— بخشی از قابلیت‌های Compliance و Configuration Assessment</a:t>
            </a:r>
            <a:endParaRPr lang="en-US" sz="1750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OpenVAS / Greenbone</a:t>
            </a:r>
            <a:r>
              <a:rPr lang="en-US" sz="175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— تمرکز اصلی بر کشف آسیب‌پذیری‌های شناخته‌شده</a:t>
            </a:r>
            <a:endParaRPr lang="en-US" sz="1750" dirty="0">
              <a:latin typeface="Times New Roman" panose="02020603050405020304" pitchFamily="18" charset="0"/>
              <a:cs typeface="B Mitra" panose="00000400000000000000" pitchFamily="2" charset="-78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CIS-CAT Pro</a:t>
            </a:r>
            <a:r>
              <a:rPr lang="en-US" sz="175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— ارزیابی انطباق، محدود به benchmarkهای CIS</a:t>
            </a:r>
            <a:endParaRPr lang="en-US" sz="175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pic>
        <p:nvPicPr>
          <p:cNvPr id="7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60936" y="2292072"/>
            <a:ext cx="8282220" cy="46942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66986" y="619244"/>
            <a:ext cx="5582007" cy="697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راهکار هاردنت</a:t>
            </a:r>
            <a:endParaRPr lang="en-US" sz="435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781407" y="1756529"/>
            <a:ext cx="130675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750"/>
              </a:lnSpc>
              <a:buNone/>
            </a:pPr>
            <a:r>
              <a:rPr lang="en-US" sz="2400" b="1" dirty="0" err="1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Hardent</a:t>
            </a:r>
            <a:r>
              <a:rPr lang="fa-IR" sz="24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</a:t>
            </a:r>
            <a:r>
              <a:rPr lang="en-US" sz="2400" b="1" dirty="0" err="1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دانش</a:t>
            </a:r>
            <a:r>
              <a:rPr lang="en-US" sz="24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 تخصصی پراکنده را به یک فرآیند محصولی، استاندارد و قابل تکرار تبدیل می‌کند.</a:t>
            </a:r>
            <a:endParaRPr lang="en-US" sz="24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208" y="2358033"/>
            <a:ext cx="10161984" cy="465081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707265" y="5904428"/>
            <a:ext cx="1907842" cy="367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2300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اقدام اصلاحی</a:t>
            </a:r>
            <a:endParaRPr lang="en-US" sz="23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8" name="Text 3"/>
          <p:cNvSpPr/>
          <p:nvPr/>
        </p:nvSpPr>
        <p:spPr>
          <a:xfrm>
            <a:off x="5111668" y="5904428"/>
            <a:ext cx="1907842" cy="367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2300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تحلیل و ریسک</a:t>
            </a:r>
            <a:endParaRPr lang="en-US" sz="23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0" name="Text 4"/>
          <p:cNvSpPr/>
          <p:nvPr/>
        </p:nvSpPr>
        <p:spPr>
          <a:xfrm>
            <a:off x="7503005" y="5904428"/>
            <a:ext cx="1907842" cy="367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2300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ارزیابی انطباق</a:t>
            </a:r>
            <a:endParaRPr lang="en-US" sz="23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2" name="Text 5"/>
          <p:cNvSpPr/>
          <p:nvPr/>
        </p:nvSpPr>
        <p:spPr>
          <a:xfrm>
            <a:off x="9946611" y="5904428"/>
            <a:ext cx="1907843" cy="367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2300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ممیزی دقیق</a:t>
            </a:r>
            <a:endParaRPr lang="en-US" sz="23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3" name="Text 6"/>
          <p:cNvSpPr/>
          <p:nvPr/>
        </p:nvSpPr>
        <p:spPr>
          <a:xfrm>
            <a:off x="781407" y="7256026"/>
            <a:ext cx="130675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این چرخه به‌صورت مستمر و خودکار در بستر هاردنت اجرا می‌شود و نیاز به مداخله دستی را به حداقل می‌رساند.</a:t>
            </a:r>
            <a:endParaRPr lang="en-US" sz="20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52153" y="737711"/>
            <a:ext cx="7158871" cy="642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050"/>
              </a:lnSpc>
              <a:buNone/>
            </a:pPr>
            <a:r>
              <a:rPr lang="en-US" sz="4000" b="1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مقایسه هاردنت با راهکارهای موجود</a:t>
            </a:r>
            <a:endParaRPr lang="en-US" sz="40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19376" y="1752600"/>
            <a:ext cx="13191649" cy="5739289"/>
          </a:xfrm>
          <a:prstGeom prst="roundRect">
            <a:avLst>
              <a:gd name="adj" fmla="val 537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32736" y="1879521"/>
            <a:ext cx="178165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معیار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5" name="Text 3"/>
          <p:cNvSpPr/>
          <p:nvPr/>
        </p:nvSpPr>
        <p:spPr>
          <a:xfrm>
            <a:off x="3133011" y="1879521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Hardent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29476" y="1879521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خدمات دستی داخلی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25941" y="1879521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Nessus / Tenable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8" name="Text 6"/>
          <p:cNvSpPr/>
          <p:nvPr/>
        </p:nvSpPr>
        <p:spPr>
          <a:xfrm>
            <a:off x="9722406" y="1879521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OpenVAS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9" name="Text 7"/>
          <p:cNvSpPr/>
          <p:nvPr/>
        </p:nvSpPr>
        <p:spPr>
          <a:xfrm>
            <a:off x="11918871" y="1879521"/>
            <a:ext cx="178165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CIS-CAT Pro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32736" y="2439233"/>
            <a:ext cx="1781651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تمرکز بر ممیزی و Hardening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1" name="Text 9"/>
          <p:cNvSpPr/>
          <p:nvPr/>
        </p:nvSpPr>
        <p:spPr>
          <a:xfrm>
            <a:off x="3133011" y="2439233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FFBC8F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بالا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329476" y="2439233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متوسط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525941" y="2439233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متوسط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722406" y="2439233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پایین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1918871" y="2439233"/>
            <a:ext cx="178165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بالا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932736" y="3312438"/>
            <a:ext cx="178165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ممیزی خودکار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3133011" y="3312438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FFBC8F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بله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5329476" y="3312438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خیر / محدود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525941" y="3312438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بله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9722406" y="3312438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نسبی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1918871" y="3312438"/>
            <a:ext cx="178165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بله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932736" y="3872151"/>
            <a:ext cx="178165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خروجی مدیریتی و وب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3133011" y="3872151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FFBC8F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بله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5329476" y="3872151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محدود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7525941" y="3872151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بله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9722406" y="3872151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محدود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11918871" y="3872151"/>
            <a:ext cx="178165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محدود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932736" y="4431863"/>
            <a:ext cx="1781651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بومی‌سازی برای بازار داخلی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3133011" y="4431863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FFBC8F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بله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5329476" y="4431863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بله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7525941" y="4431863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خیر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9722406" y="4431863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خیر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11918871" y="4431863"/>
            <a:ext cx="178165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خیر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932736" y="5305068"/>
            <a:ext cx="1781651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پوشش CIS + Vendor + STIG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35" name="Text 33"/>
          <p:cNvSpPr/>
          <p:nvPr/>
        </p:nvSpPr>
        <p:spPr>
          <a:xfrm>
            <a:off x="3133011" y="5305068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FFBC8F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بله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5329476" y="5305068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محدود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37" name="Text 35"/>
          <p:cNvSpPr/>
          <p:nvPr/>
        </p:nvSpPr>
        <p:spPr>
          <a:xfrm>
            <a:off x="7525941" y="5305068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نسبی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38" name="Text 36"/>
          <p:cNvSpPr/>
          <p:nvPr/>
        </p:nvSpPr>
        <p:spPr>
          <a:xfrm>
            <a:off x="9722406" y="5305068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خیر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39" name="Text 37"/>
          <p:cNvSpPr/>
          <p:nvPr/>
        </p:nvSpPr>
        <p:spPr>
          <a:xfrm>
            <a:off x="11918871" y="5305068"/>
            <a:ext cx="178165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محدود به CIS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40" name="Text 38"/>
          <p:cNvSpPr/>
          <p:nvPr/>
        </p:nvSpPr>
        <p:spPr>
          <a:xfrm>
            <a:off x="932736" y="6178272"/>
            <a:ext cx="178165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هزینه استقرار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41" name="Text 39"/>
          <p:cNvSpPr/>
          <p:nvPr/>
        </p:nvSpPr>
        <p:spPr>
          <a:xfrm>
            <a:off x="3133011" y="6178272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FFBC8F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به‌صرفه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42" name="Text 40"/>
          <p:cNvSpPr/>
          <p:nvPr/>
        </p:nvSpPr>
        <p:spPr>
          <a:xfrm>
            <a:off x="5329476" y="6178272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وابسته به نیرو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43" name="Text 41"/>
          <p:cNvSpPr/>
          <p:nvPr/>
        </p:nvSpPr>
        <p:spPr>
          <a:xfrm>
            <a:off x="7525941" y="6178272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بالا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44" name="Text 42"/>
          <p:cNvSpPr/>
          <p:nvPr/>
        </p:nvSpPr>
        <p:spPr>
          <a:xfrm>
            <a:off x="9722406" y="6178272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پایین/متوسط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45" name="Text 43"/>
          <p:cNvSpPr/>
          <p:nvPr/>
        </p:nvSpPr>
        <p:spPr>
          <a:xfrm>
            <a:off x="11918871" y="6178272"/>
            <a:ext cx="178165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بالا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46" name="Text 44"/>
          <p:cNvSpPr/>
          <p:nvPr/>
        </p:nvSpPr>
        <p:spPr>
          <a:xfrm>
            <a:off x="932736" y="6737985"/>
            <a:ext cx="1781651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توسعه‌پذیری و سفارشی‌سازی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47" name="Text 45"/>
          <p:cNvSpPr/>
          <p:nvPr/>
        </p:nvSpPr>
        <p:spPr>
          <a:xfrm>
            <a:off x="3133011" y="6737985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FFBC8F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بالا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48" name="Text 46"/>
          <p:cNvSpPr/>
          <p:nvPr/>
        </p:nvSpPr>
        <p:spPr>
          <a:xfrm>
            <a:off x="5329476" y="6737985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کم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49" name="Text 47"/>
          <p:cNvSpPr/>
          <p:nvPr/>
        </p:nvSpPr>
        <p:spPr>
          <a:xfrm>
            <a:off x="7525941" y="6737985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محدود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50" name="Text 48"/>
          <p:cNvSpPr/>
          <p:nvPr/>
        </p:nvSpPr>
        <p:spPr>
          <a:xfrm>
            <a:off x="9722406" y="6737985"/>
            <a:ext cx="177784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متوسط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51" name="Text 49"/>
          <p:cNvSpPr/>
          <p:nvPr/>
        </p:nvSpPr>
        <p:spPr>
          <a:xfrm>
            <a:off x="11918871" y="6737985"/>
            <a:ext cx="178165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محدود</a:t>
            </a:r>
            <a:endParaRPr lang="en-US" sz="16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66021" y="124003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ویژگی‌های کلان هاردنت</a:t>
            </a:r>
            <a:endParaRPr lang="en-US" sz="48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69635" y="2402443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001375" y="32529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بومی‌سازی کامل</a:t>
            </a:r>
            <a:endParaRPr lang="en-US" sz="22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7457003" y="3743325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طراحی‌شده برای نیاز واقعی سازمان‌های داخلی؛ زبان فارسی، قوانین محلی و زیرساخت‌های رایج ایران</a:t>
            </a:r>
            <a:endParaRPr lang="en-US" sz="175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6540" y="2402443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338280" y="32529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اتوماسیون کامل</a:t>
            </a:r>
            <a:endParaRPr lang="en-US" sz="22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8" name="Text 4"/>
          <p:cNvSpPr/>
          <p:nvPr/>
        </p:nvSpPr>
        <p:spPr>
          <a:xfrm>
            <a:off x="793790" y="3743325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جایگزینی فرآیند دستی با موتور ممیزی خودکار؛ کاهش خطای انسانی و افزایش سرعت ارزیابی</a:t>
            </a:r>
            <a:endParaRPr lang="en-US" sz="175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69635" y="4922758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001375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گزارش‌دهی یکپارچه</a:t>
            </a:r>
            <a:endParaRPr lang="en-US" sz="22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457003" y="6263640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یک بستر واحد برای خروجی مدیریتی، عملیاتی و فنی با قابلیت مشاهده وب‌محور</a:t>
            </a:r>
            <a:endParaRPr lang="en-US" sz="175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06540" y="4922758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338280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توسعه‌پذیری</a:t>
            </a:r>
            <a:endParaRPr lang="en-US" sz="22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4" name="Text 8"/>
          <p:cNvSpPr/>
          <p:nvPr/>
        </p:nvSpPr>
        <p:spPr>
          <a:xfrm>
            <a:off x="793790" y="6263640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قابلیت سفارشی‌سازی baseline، افزودن چک‌لیست‌های اختصاصی و تطبیق با نیازهای خاص سازمان</a:t>
            </a:r>
            <a:endParaRPr lang="en-US" sz="175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083481" y="591145"/>
            <a:ext cx="5316260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200"/>
              </a:lnSpc>
              <a:buNone/>
            </a:pPr>
            <a:r>
              <a:rPr lang="en-US" sz="4400" b="1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ارزش پیشنهادی هاردنت</a:t>
            </a:r>
            <a:endParaRPr lang="en-US" sz="44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44260" y="1554599"/>
            <a:ext cx="7655481" cy="1206698"/>
          </a:xfrm>
          <a:prstGeom prst="roundRect">
            <a:avLst>
              <a:gd name="adj" fmla="val 2643"/>
            </a:avLst>
          </a:prstGeom>
          <a:solidFill>
            <a:srgbClr val="484B51"/>
          </a:solidFill>
          <a:ln/>
        </p:spPr>
      </p:sp>
      <p:sp>
        <p:nvSpPr>
          <p:cNvPr id="5" name="Text 2"/>
          <p:cNvSpPr/>
          <p:nvPr/>
        </p:nvSpPr>
        <p:spPr>
          <a:xfrm>
            <a:off x="5529024" y="1720692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کاهش وابستگی</a:t>
            </a:r>
            <a:endParaRPr lang="en-US" sz="24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6" name="Text 3"/>
          <p:cNvSpPr/>
          <p:nvPr/>
        </p:nvSpPr>
        <p:spPr>
          <a:xfrm>
            <a:off x="956905" y="2219087"/>
            <a:ext cx="723018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کاهش نیاز به متخصص کمیاب و پرهزینه با جایگزینی دانش تخصصی در موتور خودکار</a:t>
            </a:r>
            <a:endParaRPr lang="en-US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44260" y="2960608"/>
            <a:ext cx="7655481" cy="1206698"/>
          </a:xfrm>
          <a:prstGeom prst="roundRect">
            <a:avLst>
              <a:gd name="adj" fmla="val 2643"/>
            </a:avLst>
          </a:prstGeom>
          <a:solidFill>
            <a:srgbClr val="484B51"/>
          </a:solidFill>
          <a:ln/>
        </p:spPr>
      </p:sp>
      <p:sp>
        <p:nvSpPr>
          <p:cNvPr id="8" name="Text 5"/>
          <p:cNvSpPr/>
          <p:nvPr/>
        </p:nvSpPr>
        <p:spPr>
          <a:xfrm>
            <a:off x="5529024" y="317325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فرآیند تکرارپذیر</a:t>
            </a:r>
            <a:endParaRPr lang="en-US" sz="24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9" name="Text 6"/>
          <p:cNvSpPr/>
          <p:nvPr/>
        </p:nvSpPr>
        <p:spPr>
          <a:xfrm>
            <a:off x="956905" y="3625096"/>
            <a:ext cx="723018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تبدیل ممیزی امنیتی از فعالیت موردی به یک چرخه استاندارد، مستمر و قابل اندازه‌گیری</a:t>
            </a:r>
            <a:endParaRPr lang="en-US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44260" y="4366617"/>
            <a:ext cx="7655481" cy="1536263"/>
          </a:xfrm>
          <a:prstGeom prst="roundRect">
            <a:avLst>
              <a:gd name="adj" fmla="val 2076"/>
            </a:avLst>
          </a:prstGeom>
          <a:solidFill>
            <a:srgbClr val="484B51"/>
          </a:solidFill>
          <a:ln/>
        </p:spPr>
      </p:sp>
      <p:sp>
        <p:nvSpPr>
          <p:cNvPr id="11" name="Text 8"/>
          <p:cNvSpPr/>
          <p:nvPr/>
        </p:nvSpPr>
        <p:spPr>
          <a:xfrm>
            <a:off x="5529024" y="4579263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تصمیم‌گیری سریع‌تر</a:t>
            </a:r>
            <a:endParaRPr lang="en-US" sz="24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56905" y="5031105"/>
            <a:ext cx="7230189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کاهش زمان ارزیابی و تولید گزارش قابل فهم برای مدیریت ارشد و تیم فنی به‌صورت همزمان</a:t>
            </a:r>
            <a:endParaRPr lang="en-US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44260" y="6102191"/>
            <a:ext cx="7655481" cy="1536263"/>
          </a:xfrm>
          <a:prstGeom prst="roundRect">
            <a:avLst>
              <a:gd name="adj" fmla="val 2076"/>
            </a:avLst>
          </a:prstGeom>
          <a:solidFill>
            <a:srgbClr val="484B51"/>
          </a:solidFill>
          <a:ln/>
        </p:spPr>
      </p:sp>
      <p:sp>
        <p:nvSpPr>
          <p:cNvPr id="14" name="Text 11"/>
          <p:cNvSpPr/>
          <p:nvPr/>
        </p:nvSpPr>
        <p:spPr>
          <a:xfrm>
            <a:off x="5529024" y="6314837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D4D4D1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امنیت سازمانی</a:t>
            </a:r>
            <a:endParaRPr lang="en-US" sz="24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56905" y="6766679"/>
            <a:ext cx="7230189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تبدیل امنیت از فعالیت فردمحور و پراکنده به یک فرآیند سازمانی، استاندارد و مقیاس‌پذیر</a:t>
            </a:r>
            <a:endParaRPr lang="en-US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99709" y="516493"/>
            <a:ext cx="4695944" cy="586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600"/>
              </a:lnSpc>
              <a:buNone/>
            </a:pPr>
            <a:r>
              <a:rPr lang="en-US" sz="4000" b="1" dirty="0">
                <a:solidFill>
                  <a:srgbClr val="F3F3F2"/>
                </a:solidFill>
                <a:latin typeface="Times New Roman" panose="02020603050405020304" pitchFamily="18" charset="0"/>
                <a:ea typeface="IBM Plex Sans Medium" pitchFamily="34" charset="-122"/>
                <a:cs typeface="B Mitra" panose="00000400000000000000" pitchFamily="2" charset="-78"/>
              </a:rPr>
              <a:t>بازار هدف هاردنت</a:t>
            </a:r>
            <a:endParaRPr lang="en-US" sz="4000" b="1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533" y="1414582"/>
            <a:ext cx="10485120" cy="585216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533" y="1414582"/>
            <a:ext cx="10485120" cy="58521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4628" y="7441644"/>
            <a:ext cx="12961025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150"/>
              </a:lnSpc>
              <a:buNone/>
            </a:pPr>
            <a:r>
              <a:rPr lang="en-US" sz="2000" dirty="0">
                <a:solidFill>
                  <a:srgbClr val="D4D4D1"/>
                </a:solidFill>
                <a:latin typeface="Times New Roman" panose="02020603050405020304" pitchFamily="18" charset="0"/>
                <a:ea typeface="Roboto" pitchFamily="34" charset="-122"/>
                <a:cs typeface="B Mitra" panose="00000400000000000000" pitchFamily="2" charset="-78"/>
              </a:rPr>
              <a:t>شش دسته اصلی بازار هدف بر اساس بالاترین تناسب با نیاز ممیزی امنیتی، تراکم زیرساخت و ریسک عملیاتی انتخاب شده‌اند.</a:t>
            </a:r>
            <a:endParaRPr lang="en-US" sz="2000" dirty="0"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2029</TotalTime>
  <Words>2462</Words>
  <Application>Microsoft Office PowerPoint</Application>
  <PresentationFormat>Custom</PresentationFormat>
  <Paragraphs>294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Times New Roman</vt:lpstr>
      <vt:lpstr>Calibri</vt:lpstr>
      <vt:lpstr>IBM Plex Sans Medium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محمدعلی فردانی</dc:creator>
  <cp:lastModifiedBy>Dr-Network-Asus</cp:lastModifiedBy>
  <cp:revision>24</cp:revision>
  <dcterms:created xsi:type="dcterms:W3CDTF">2026-04-28T11:29:09Z</dcterms:created>
  <dcterms:modified xsi:type="dcterms:W3CDTF">2026-05-01T14:44:34Z</dcterms:modified>
</cp:coreProperties>
</file>