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5143500" cy="9144000"/>
  <p:embeddedFontLst>
    <p:embeddedFont>
      <p:font typeface="Noto Serif SC Bold" panose="020B0604020202020204" charset="-128"/>
      <p:regular r:id="rId13"/>
    </p:embeddedFon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Geist" panose="020B0604020202020204" charset="0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17" d="100"/>
          <a:sy n="117" d="100"/>
        </p:scale>
        <p:origin x="22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19646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0.png"/><Relationship Id="rId7" Type="http://schemas.openxmlformats.org/officeDocument/2006/relationships/image" Target="../media/image14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svg"/><Relationship Id="rId5" Type="http://schemas.openxmlformats.org/officeDocument/2006/relationships/image" Target="../media/image12.svg"/><Relationship Id="rId4" Type="http://schemas.openxmlformats.org/officeDocument/2006/relationships/image" Target="../media/image11.svg"/><Relationship Id="rId9" Type="http://schemas.openxmlformats.org/officeDocument/2006/relationships/image" Target="../media/image16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873829" cy="5143500"/>
          </a:xfrm>
          <a:prstGeom prst="rect">
            <a:avLst/>
          </a:prstGeom>
          <a:solidFill>
            <a:srgbClr val="D1EFE4"/>
          </a:soli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42" y="599405"/>
            <a:ext cx="2629793" cy="394468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235883" y="1427325"/>
            <a:ext cx="3544119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ct val="104000"/>
              </a:lnSpc>
              <a:buNone/>
            </a:pPr>
            <a:r>
              <a:rPr lang="ar-SA" altLang="en-US" sz="360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B Mitra" panose="00000400000000000000" pitchFamily="2" charset="-78"/>
              </a:rPr>
              <a:t>هاردنت</a:t>
            </a:r>
            <a:endParaRPr lang="ar-SA" sz="3600" dirty="0">
              <a:cs typeface="B Mitra" panose="00000400000000000000" pitchFamily="2" charset="-78"/>
            </a:endParaRPr>
          </a:p>
        </p:txBody>
      </p:sp>
      <p:sp>
        <p:nvSpPr>
          <p:cNvPr id="5" name="Text 2"/>
          <p:cNvSpPr/>
          <p:nvPr/>
        </p:nvSpPr>
        <p:spPr>
          <a:xfrm>
            <a:off x="4057239" y="2237721"/>
            <a:ext cx="4722763" cy="4429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 rtl="1">
              <a:lnSpc>
                <a:spcPct val="104000"/>
              </a:lnSpc>
              <a:buNone/>
            </a:pPr>
            <a:r>
              <a:rPr lang="ar-SA" altLang="en-US" sz="240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B Mitra" panose="00000400000000000000" pitchFamily="2" charset="-78"/>
              </a:rPr>
              <a:t>متخصص امنیت سایبری مجازی سازمان شما</a:t>
            </a:r>
            <a:endParaRPr lang="ar-SA" sz="2400" dirty="0">
              <a:cs typeface="B Mitra" panose="00000400000000000000" pitchFamily="2" charset="-78"/>
            </a:endParaRPr>
          </a:p>
        </p:txBody>
      </p:sp>
      <p:sp>
        <p:nvSpPr>
          <p:cNvPr id="6" name="Text 3"/>
          <p:cNvSpPr/>
          <p:nvPr/>
        </p:nvSpPr>
        <p:spPr>
          <a:xfrm>
            <a:off x="3108961" y="3048117"/>
            <a:ext cx="5679752" cy="8097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just" rtl="1">
              <a:lnSpc>
                <a:spcPct val="133000"/>
              </a:lnSpc>
              <a:buNone/>
            </a:pPr>
            <a:r>
              <a:rPr lang="ar-SA" altLang="en-US" sz="14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B Mitra" panose="00000400000000000000" pitchFamily="2" charset="-78"/>
              </a:rPr>
              <a:t>پلتفرم هوشمند ممیزی و مقاوم‌سازی زیرساخت بر پایه CIS، Best Practice و دانش تخصصی — تبدیل دانش امنیتی پراکنده به فرآیندی استاندارد، مستمر و قابل اندازه‌گیری برای تیم‌های امنیت، زیرساخت و عملیات.</a:t>
            </a:r>
            <a:endParaRPr lang="ar-SA" sz="1400" dirty="0">
              <a:cs typeface="B Mitra" panose="000004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750566" cy="5143500"/>
          </a:xfrm>
          <a:prstGeom prst="rect">
            <a:avLst/>
          </a:prstGeom>
          <a:solidFill>
            <a:srgbClr val="D1EFE4"/>
          </a:soli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78" y="590104"/>
            <a:ext cx="2642146" cy="396329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70871" y="349151"/>
            <a:ext cx="4831259" cy="7890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 rtl="1">
              <a:lnSpc>
                <a:spcPct val="104000"/>
              </a:lnSpc>
              <a:buNone/>
            </a:pPr>
            <a:r>
              <a:rPr lang="fa-IR" altLang="en-US" sz="245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B Mitra" panose="00000400000000000000" pitchFamily="2" charset="-78"/>
              </a:rPr>
              <a:t>درخواست</a:t>
            </a:r>
            <a:r>
              <a:rPr lang="ar-SA" altLang="en-US" sz="245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B Mitra" panose="00000400000000000000" pitchFamily="2" charset="-78"/>
              </a:rPr>
              <a:t>: از پایلوت تا استانداردسازی</a:t>
            </a:r>
            <a:endParaRPr lang="ar-SA" sz="2450" dirty="0">
              <a:cs typeface="B Mitra" panose="00000400000000000000" pitchFamily="2" charset="-78"/>
            </a:endParaRPr>
          </a:p>
        </p:txBody>
      </p:sp>
      <p:sp>
        <p:nvSpPr>
          <p:cNvPr id="5" name="Shape 2"/>
          <p:cNvSpPr/>
          <p:nvPr/>
        </p:nvSpPr>
        <p:spPr>
          <a:xfrm>
            <a:off x="8545860" y="1306860"/>
            <a:ext cx="14288" cy="2670721"/>
          </a:xfrm>
          <a:prstGeom prst="roundRect">
            <a:avLst>
              <a:gd name="adj" fmla="val 795320"/>
            </a:avLst>
          </a:prstGeom>
          <a:solidFill>
            <a:srgbClr val="B7D5CA"/>
          </a:solidFill>
          <a:ln/>
        </p:spPr>
      </p:sp>
      <p:sp>
        <p:nvSpPr>
          <p:cNvPr id="6" name="Shape 3"/>
          <p:cNvSpPr/>
          <p:nvPr/>
        </p:nvSpPr>
        <p:spPr>
          <a:xfrm>
            <a:off x="8053648" y="1441698"/>
            <a:ext cx="378768" cy="14288"/>
          </a:xfrm>
          <a:prstGeom prst="roundRect">
            <a:avLst>
              <a:gd name="adj" fmla="val 795320"/>
            </a:avLst>
          </a:prstGeom>
          <a:solidFill>
            <a:srgbClr val="B7D5CA"/>
          </a:solidFill>
          <a:ln/>
        </p:spPr>
      </p:sp>
      <p:sp>
        <p:nvSpPr>
          <p:cNvPr id="7" name="Shape 4"/>
          <p:cNvSpPr/>
          <p:nvPr/>
        </p:nvSpPr>
        <p:spPr>
          <a:xfrm>
            <a:off x="8418128" y="1306860"/>
            <a:ext cx="284038" cy="284038"/>
          </a:xfrm>
          <a:prstGeom prst="roundRect">
            <a:avLst>
              <a:gd name="adj" fmla="val 40007"/>
            </a:avLst>
          </a:prstGeom>
          <a:solidFill>
            <a:srgbClr val="D1EFE4"/>
          </a:solidFill>
          <a:ln w="4763">
            <a:solidFill>
              <a:srgbClr val="B7D5CA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8465418" y="1330486"/>
            <a:ext cx="189384" cy="23671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 rtl="1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B Mitra" panose="00000400000000000000" pitchFamily="2" charset="-78"/>
              </a:rPr>
              <a:t>1</a:t>
            </a:r>
            <a:endParaRPr lang="en-US" sz="1450" dirty="0">
              <a:cs typeface="B Mitra" panose="00000400000000000000" pitchFamily="2" charset="-78"/>
            </a:endParaRPr>
          </a:p>
        </p:txBody>
      </p:sp>
      <p:sp>
        <p:nvSpPr>
          <p:cNvPr id="9" name="Text 6"/>
          <p:cNvSpPr/>
          <p:nvPr/>
        </p:nvSpPr>
        <p:spPr>
          <a:xfrm>
            <a:off x="6350571" y="1350243"/>
            <a:ext cx="1578248" cy="197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ct val="104000"/>
              </a:lnSpc>
              <a:buNone/>
            </a:pPr>
            <a:r>
              <a:rPr lang="ar-SA" altLang="en-US" sz="120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B Mitra" panose="00000400000000000000" pitchFamily="2" charset="-78"/>
              </a:rPr>
              <a:t>مرحله ۱: پایلوت هدفمند</a:t>
            </a:r>
            <a:endParaRPr lang="ar-SA" sz="1200" dirty="0">
              <a:cs typeface="B Mitra" panose="00000400000000000000" pitchFamily="2" charset="-78"/>
            </a:endParaRPr>
          </a:p>
        </p:txBody>
      </p:sp>
      <p:sp>
        <p:nvSpPr>
          <p:cNvPr id="10" name="Text 7"/>
          <p:cNvSpPr/>
          <p:nvPr/>
        </p:nvSpPr>
        <p:spPr>
          <a:xfrm>
            <a:off x="3870871" y="1614934"/>
            <a:ext cx="4057948" cy="190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ct val="126000"/>
              </a:lnSpc>
              <a:buNone/>
            </a:pPr>
            <a:r>
              <a:rPr lang="ar-SA" altLang="en-US" sz="9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B Mitra" panose="00000400000000000000" pitchFamily="2" charset="-78"/>
              </a:rPr>
              <a:t>اجرا در چند شرکت منتخب زیرمجموعه </a:t>
            </a:r>
            <a:r>
              <a:rPr lang="fa-IR" altLang="en-US" sz="9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B Mitra" panose="00000400000000000000" pitchFamily="2" charset="-78"/>
              </a:rPr>
              <a:t>-</a:t>
            </a:r>
            <a:r>
              <a:rPr lang="ar-SA" altLang="en-US" sz="9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B Mitra" panose="00000400000000000000" pitchFamily="2" charset="-78"/>
              </a:rPr>
              <a:t> تعریف Baseline و سنجش اولیه</a:t>
            </a:r>
            <a:endParaRPr lang="ar-SA" sz="950" dirty="0">
              <a:cs typeface="B Mitra" panose="00000400000000000000" pitchFamily="2" charset="-78"/>
            </a:endParaRPr>
          </a:p>
        </p:txBody>
      </p:sp>
      <p:sp>
        <p:nvSpPr>
          <p:cNvPr id="11" name="Shape 8"/>
          <p:cNvSpPr/>
          <p:nvPr/>
        </p:nvSpPr>
        <p:spPr>
          <a:xfrm>
            <a:off x="8053648" y="2165598"/>
            <a:ext cx="378768" cy="14288"/>
          </a:xfrm>
          <a:prstGeom prst="roundRect">
            <a:avLst>
              <a:gd name="adj" fmla="val 795320"/>
            </a:avLst>
          </a:prstGeom>
          <a:solidFill>
            <a:srgbClr val="B7D5CA"/>
          </a:solidFill>
          <a:ln/>
        </p:spPr>
      </p:sp>
      <p:sp>
        <p:nvSpPr>
          <p:cNvPr id="12" name="Shape 9"/>
          <p:cNvSpPr/>
          <p:nvPr/>
        </p:nvSpPr>
        <p:spPr>
          <a:xfrm>
            <a:off x="8418128" y="2030760"/>
            <a:ext cx="284038" cy="284038"/>
          </a:xfrm>
          <a:prstGeom prst="roundRect">
            <a:avLst>
              <a:gd name="adj" fmla="val 40007"/>
            </a:avLst>
          </a:prstGeom>
          <a:solidFill>
            <a:srgbClr val="D1EFE4"/>
          </a:solidFill>
          <a:ln w="4763">
            <a:solidFill>
              <a:srgbClr val="B7D5CA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8465418" y="2054386"/>
            <a:ext cx="189384" cy="23671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 rtl="1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B Mitra" panose="00000400000000000000" pitchFamily="2" charset="-78"/>
              </a:rPr>
              <a:t>2</a:t>
            </a:r>
            <a:endParaRPr lang="en-US" sz="1450" dirty="0">
              <a:cs typeface="B Mitra" panose="00000400000000000000" pitchFamily="2" charset="-78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6350571" y="2074143"/>
            <a:ext cx="1578248" cy="197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ct val="104000"/>
              </a:lnSpc>
              <a:buNone/>
            </a:pPr>
            <a:r>
              <a:rPr lang="ar-SA" altLang="en-US" sz="120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B Mitra" panose="00000400000000000000" pitchFamily="2" charset="-78"/>
              </a:rPr>
              <a:t>مرحله ۲: ارزیابی نتایج</a:t>
            </a:r>
            <a:endParaRPr lang="ar-SA" sz="1200" dirty="0">
              <a:cs typeface="B Mitra" panose="00000400000000000000" pitchFamily="2" charset="-78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3870871" y="2338834"/>
            <a:ext cx="4057948" cy="190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ct val="126000"/>
              </a:lnSpc>
              <a:buNone/>
            </a:pPr>
            <a:r>
              <a:rPr lang="ar-SA" altLang="en-US" sz="9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B Mitra" panose="00000400000000000000" pitchFamily="2" charset="-78"/>
              </a:rPr>
              <a:t>مقایسه قبل/بعد — استخراج شاخص‌های مدیریتی و فنی</a:t>
            </a:r>
            <a:endParaRPr lang="ar-SA" sz="950" dirty="0">
              <a:cs typeface="B Mitra" panose="00000400000000000000" pitchFamily="2" charset="-78"/>
            </a:endParaRPr>
          </a:p>
        </p:txBody>
      </p:sp>
      <p:sp>
        <p:nvSpPr>
          <p:cNvPr id="16" name="Shape 13"/>
          <p:cNvSpPr/>
          <p:nvPr/>
        </p:nvSpPr>
        <p:spPr>
          <a:xfrm>
            <a:off x="8053648" y="2889498"/>
            <a:ext cx="378768" cy="14288"/>
          </a:xfrm>
          <a:prstGeom prst="roundRect">
            <a:avLst>
              <a:gd name="adj" fmla="val 795320"/>
            </a:avLst>
          </a:prstGeom>
          <a:solidFill>
            <a:srgbClr val="B7D5CA"/>
          </a:solidFill>
          <a:ln/>
        </p:spPr>
      </p:sp>
      <p:sp>
        <p:nvSpPr>
          <p:cNvPr id="17" name="Shape 14"/>
          <p:cNvSpPr/>
          <p:nvPr/>
        </p:nvSpPr>
        <p:spPr>
          <a:xfrm>
            <a:off x="8418128" y="2754660"/>
            <a:ext cx="284038" cy="284038"/>
          </a:xfrm>
          <a:prstGeom prst="roundRect">
            <a:avLst>
              <a:gd name="adj" fmla="val 40007"/>
            </a:avLst>
          </a:prstGeom>
          <a:solidFill>
            <a:srgbClr val="D1EFE4"/>
          </a:solidFill>
          <a:ln w="4763">
            <a:solidFill>
              <a:srgbClr val="B7D5CA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8465418" y="2778286"/>
            <a:ext cx="189384" cy="23671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 rtl="1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B Mitra" panose="00000400000000000000" pitchFamily="2" charset="-78"/>
              </a:rPr>
              <a:t>3</a:t>
            </a:r>
            <a:endParaRPr lang="en-US" sz="1450" dirty="0">
              <a:cs typeface="B Mitra" panose="00000400000000000000" pitchFamily="2" charset="-78"/>
            </a:endParaRPr>
          </a:p>
        </p:txBody>
      </p:sp>
      <p:sp>
        <p:nvSpPr>
          <p:cNvPr id="19" name="Text 16"/>
          <p:cNvSpPr/>
          <p:nvPr/>
        </p:nvSpPr>
        <p:spPr>
          <a:xfrm>
            <a:off x="6018461" y="2798043"/>
            <a:ext cx="1910358" cy="197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ct val="104000"/>
              </a:lnSpc>
              <a:buNone/>
            </a:pPr>
            <a:r>
              <a:rPr lang="ar-SA" altLang="en-US" sz="120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B Mitra" panose="00000400000000000000" pitchFamily="2" charset="-78"/>
              </a:rPr>
              <a:t>مرحله ۳: اعتبارسنجی تخصصی</a:t>
            </a:r>
            <a:endParaRPr lang="ar-SA" sz="1200" dirty="0">
              <a:cs typeface="B Mitra" panose="00000400000000000000" pitchFamily="2" charset="-78"/>
            </a:endParaRPr>
          </a:p>
        </p:txBody>
      </p:sp>
      <p:sp>
        <p:nvSpPr>
          <p:cNvPr id="20" name="Text 17"/>
          <p:cNvSpPr/>
          <p:nvPr/>
        </p:nvSpPr>
        <p:spPr>
          <a:xfrm>
            <a:off x="3870871" y="3062734"/>
            <a:ext cx="4057948" cy="190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ct val="126000"/>
              </a:lnSpc>
              <a:buNone/>
            </a:pPr>
            <a:r>
              <a:rPr lang="ar-SA" altLang="en-US" sz="9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B Mitra" panose="00000400000000000000" pitchFamily="2" charset="-78"/>
              </a:rPr>
              <a:t>ورود به فرآیند تست و آزمون آزمایشگاهی </a:t>
            </a:r>
            <a:r>
              <a:rPr lang="fa-IR" altLang="en-US" sz="950" dirty="0" err="1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B Mitra" panose="00000400000000000000" pitchFamily="2" charset="-78"/>
              </a:rPr>
              <a:t>افتا</a:t>
            </a:r>
            <a:endParaRPr lang="ar-SA" sz="950" dirty="0">
              <a:cs typeface="B Mitra" panose="00000400000000000000" pitchFamily="2" charset="-78"/>
            </a:endParaRPr>
          </a:p>
        </p:txBody>
      </p:sp>
      <p:sp>
        <p:nvSpPr>
          <p:cNvPr id="21" name="Shape 18"/>
          <p:cNvSpPr/>
          <p:nvPr/>
        </p:nvSpPr>
        <p:spPr>
          <a:xfrm>
            <a:off x="8053648" y="3613398"/>
            <a:ext cx="378768" cy="14288"/>
          </a:xfrm>
          <a:prstGeom prst="roundRect">
            <a:avLst>
              <a:gd name="adj" fmla="val 795320"/>
            </a:avLst>
          </a:prstGeom>
          <a:solidFill>
            <a:srgbClr val="B7D5CA"/>
          </a:solidFill>
          <a:ln/>
        </p:spPr>
      </p:sp>
      <p:sp>
        <p:nvSpPr>
          <p:cNvPr id="22" name="Shape 19"/>
          <p:cNvSpPr/>
          <p:nvPr/>
        </p:nvSpPr>
        <p:spPr>
          <a:xfrm>
            <a:off x="8418128" y="3478560"/>
            <a:ext cx="284038" cy="284038"/>
          </a:xfrm>
          <a:prstGeom prst="roundRect">
            <a:avLst>
              <a:gd name="adj" fmla="val 40007"/>
            </a:avLst>
          </a:prstGeom>
          <a:solidFill>
            <a:srgbClr val="D1EFE4"/>
          </a:solidFill>
          <a:ln w="4763">
            <a:solidFill>
              <a:srgbClr val="B7D5CA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8465418" y="3502186"/>
            <a:ext cx="189384" cy="23671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 rtl="1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B Mitra" panose="00000400000000000000" pitchFamily="2" charset="-78"/>
              </a:rPr>
              <a:t>4</a:t>
            </a:r>
            <a:endParaRPr lang="en-US" sz="1450" dirty="0">
              <a:cs typeface="B Mitra" panose="00000400000000000000" pitchFamily="2" charset="-78"/>
            </a:endParaRPr>
          </a:p>
        </p:txBody>
      </p:sp>
      <p:sp>
        <p:nvSpPr>
          <p:cNvPr id="24" name="Text 21"/>
          <p:cNvSpPr/>
          <p:nvPr/>
        </p:nvSpPr>
        <p:spPr>
          <a:xfrm>
            <a:off x="6350571" y="3521943"/>
            <a:ext cx="1578248" cy="197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ct val="104000"/>
              </a:lnSpc>
              <a:buNone/>
            </a:pPr>
            <a:r>
              <a:rPr lang="ar-SA" altLang="en-US" sz="120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B Mitra" panose="00000400000000000000" pitchFamily="2" charset="-78"/>
              </a:rPr>
              <a:t>مرحله ۴: توسعه مقیاس</a:t>
            </a:r>
            <a:endParaRPr lang="ar-SA" sz="1200" dirty="0">
              <a:cs typeface="B Mitra" panose="00000400000000000000" pitchFamily="2" charset="-78"/>
            </a:endParaRPr>
          </a:p>
        </p:txBody>
      </p:sp>
      <p:sp>
        <p:nvSpPr>
          <p:cNvPr id="25" name="Text 22"/>
          <p:cNvSpPr/>
          <p:nvPr/>
        </p:nvSpPr>
        <p:spPr>
          <a:xfrm>
            <a:off x="3870871" y="3786634"/>
            <a:ext cx="4057948" cy="190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ct val="126000"/>
              </a:lnSpc>
              <a:buNone/>
            </a:pPr>
            <a:r>
              <a:rPr lang="ar-SA" altLang="en-US" sz="9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B Mitra" panose="00000400000000000000" pitchFamily="2" charset="-78"/>
              </a:rPr>
              <a:t>تعمیم به سایر شرکت‌ها و ایجاد مدل درآمدی پایدار</a:t>
            </a:r>
            <a:endParaRPr lang="ar-SA" sz="950" dirty="0">
              <a:cs typeface="B Mitra" panose="00000400000000000000" pitchFamily="2" charset="-78"/>
            </a:endParaRPr>
          </a:p>
        </p:txBody>
      </p:sp>
      <p:sp>
        <p:nvSpPr>
          <p:cNvPr id="26" name="Shape 23"/>
          <p:cNvSpPr/>
          <p:nvPr/>
        </p:nvSpPr>
        <p:spPr>
          <a:xfrm>
            <a:off x="3002417" y="4104084"/>
            <a:ext cx="5699713" cy="690190"/>
          </a:xfrm>
          <a:prstGeom prst="roundRect">
            <a:avLst>
              <a:gd name="adj" fmla="val 16464"/>
            </a:avLst>
          </a:prstGeom>
          <a:solidFill>
            <a:srgbClr val="B6FCB8"/>
          </a:solidFill>
          <a:ln/>
        </p:spPr>
      </p:sp>
      <p:pic>
        <p:nvPicPr>
          <p:cNvPr id="2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7050" y="4352627"/>
            <a:ext cx="157758" cy="126206"/>
          </a:xfrm>
          <a:prstGeom prst="rect">
            <a:avLst/>
          </a:prstGeom>
        </p:spPr>
      </p:pic>
      <p:sp>
        <p:nvSpPr>
          <p:cNvPr id="28" name="Text 24"/>
          <p:cNvSpPr/>
          <p:nvPr/>
        </p:nvSpPr>
        <p:spPr>
          <a:xfrm>
            <a:off x="3445329" y="4319587"/>
            <a:ext cx="5130594" cy="3818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 rtl="1">
              <a:lnSpc>
                <a:spcPct val="126000"/>
              </a:lnSpc>
              <a:buNone/>
            </a:pPr>
            <a:r>
              <a:rPr lang="ar-SA" altLang="en-US" sz="950" b="1" dirty="0">
                <a:solidFill>
                  <a:srgbClr val="000000"/>
                </a:solidFill>
                <a:latin typeface="Geist" pitchFamily="34" charset="0"/>
                <a:ea typeface="Geist" pitchFamily="34" charset="-122"/>
                <a:cs typeface="B Mitra" panose="00000400000000000000" pitchFamily="2" charset="-78"/>
              </a:rPr>
              <a:t>این مسیر کنترل‌شده، ریسک تصمیم‌گیری را کاهش می‌دهد و امکان اثبات ارزش واقعی را پیش از استقرار کامل فراهم می‌سازد.</a:t>
            </a:r>
            <a:endParaRPr lang="ar-SA" sz="950" b="1" dirty="0">
              <a:cs typeface="B Mitra" panose="00000400000000000000" pitchFamily="2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41280" y="0"/>
            <a:ext cx="2702719" cy="5143500"/>
          </a:xfrm>
          <a:prstGeom prst="rect">
            <a:avLst/>
          </a:prstGeom>
          <a:solidFill>
            <a:srgbClr val="D1EFE4"/>
          </a:soli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1281" y="595387"/>
            <a:ext cx="2635151" cy="395272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72901" y="395883"/>
            <a:ext cx="5255351" cy="844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just" rtl="1">
              <a:lnSpc>
                <a:spcPct val="104000"/>
              </a:lnSpc>
              <a:buNone/>
            </a:pPr>
            <a:r>
              <a:rPr lang="ar-SA" altLang="en-US" sz="265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B Mitra" panose="00000400000000000000" pitchFamily="2" charset="-78"/>
              </a:rPr>
              <a:t>چرا این موضوع امروز برای </a:t>
            </a:r>
            <a:r>
              <a:rPr lang="fa-IR" altLang="en-US" sz="265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B Mitra" panose="00000400000000000000" pitchFamily="2" charset="-78"/>
              </a:rPr>
              <a:t>حوزه فناوری اطلاعات، ارتباطات و صنعت </a:t>
            </a:r>
            <a:r>
              <a:rPr lang="ar-SA" altLang="en-US" sz="265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B Mitra" panose="00000400000000000000" pitchFamily="2" charset="-78"/>
              </a:rPr>
              <a:t>مهم است؟</a:t>
            </a:r>
            <a:endParaRPr lang="ar-SA" sz="2650" dirty="0">
              <a:cs typeface="B Mitra" panose="00000400000000000000" pitchFamily="2" charset="-78"/>
            </a:endParaRPr>
          </a:p>
        </p:txBody>
      </p:sp>
      <p:sp>
        <p:nvSpPr>
          <p:cNvPr id="5" name="Shape 2"/>
          <p:cNvSpPr/>
          <p:nvPr/>
        </p:nvSpPr>
        <p:spPr>
          <a:xfrm>
            <a:off x="1178580" y="1433661"/>
            <a:ext cx="4769197" cy="1018803"/>
          </a:xfrm>
          <a:prstGeom prst="roundRect">
            <a:avLst>
              <a:gd name="adj" fmla="val 8975"/>
            </a:avLst>
          </a:prstGeom>
          <a:solidFill>
            <a:srgbClr val="E5F9F2">
              <a:alpha val="95000"/>
            </a:srgbClr>
          </a:solidFill>
          <a:ln w="19050">
            <a:solidFill>
              <a:srgbClr val="B7D5CA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5860813" y="1433661"/>
            <a:ext cx="76200" cy="1018803"/>
          </a:xfrm>
          <a:prstGeom prst="roundRect">
            <a:avLst>
              <a:gd name="adj" fmla="val 159593"/>
            </a:avLst>
          </a:prstGeom>
          <a:solidFill>
            <a:srgbClr val="006747"/>
          </a:solidFill>
          <a:ln/>
        </p:spPr>
      </p:sp>
      <p:sp>
        <p:nvSpPr>
          <p:cNvPr id="7" name="Text 4"/>
          <p:cNvSpPr/>
          <p:nvPr/>
        </p:nvSpPr>
        <p:spPr>
          <a:xfrm>
            <a:off x="4047540" y="1587773"/>
            <a:ext cx="1688976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ct val="104000"/>
              </a:lnSpc>
              <a:buNone/>
            </a:pPr>
            <a:r>
              <a:rPr lang="ar-SA" altLang="en-US" sz="130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B Mitra" panose="00000400000000000000" pitchFamily="2" charset="-78"/>
              </a:rPr>
              <a:t>رشد سطح حمله</a:t>
            </a:r>
            <a:endParaRPr lang="ar-SA" sz="1300" dirty="0">
              <a:cs typeface="B Mitra" panose="00000400000000000000" pitchFamily="2" charset="-78"/>
            </a:endParaRPr>
          </a:p>
        </p:txBody>
      </p:sp>
      <p:sp>
        <p:nvSpPr>
          <p:cNvPr id="8" name="Text 5"/>
          <p:cNvSpPr/>
          <p:nvPr/>
        </p:nvSpPr>
        <p:spPr>
          <a:xfrm>
            <a:off x="1332692" y="1876127"/>
            <a:ext cx="4403824" cy="4222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 rtl="1">
              <a:lnSpc>
                <a:spcPct val="130000"/>
              </a:lnSpc>
              <a:buNone/>
            </a:pPr>
            <a:r>
              <a:rPr lang="ar-SA" altLang="en-US" sz="10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B Mitra" panose="00000400000000000000" pitchFamily="2" charset="-78"/>
              </a:rPr>
              <a:t>با گسترش تحول دیجیتال، سطح حمله سازمان‌ها بزرگ‌تر و پیچیده‌تر می‌شود و ریسک عملیاتی و اعتباری افزایش می‌یابد.</a:t>
            </a:r>
            <a:endParaRPr lang="ar-SA" sz="1050" dirty="0">
              <a:cs typeface="B Mitra" panose="00000400000000000000" pitchFamily="2" charset="-78"/>
            </a:endParaRPr>
          </a:p>
        </p:txBody>
      </p:sp>
      <p:sp>
        <p:nvSpPr>
          <p:cNvPr id="9" name="Shape 6"/>
          <p:cNvSpPr/>
          <p:nvPr/>
        </p:nvSpPr>
        <p:spPr>
          <a:xfrm>
            <a:off x="1178580" y="2581201"/>
            <a:ext cx="4769197" cy="1018803"/>
          </a:xfrm>
          <a:prstGeom prst="roundRect">
            <a:avLst>
              <a:gd name="adj" fmla="val 8975"/>
            </a:avLst>
          </a:prstGeom>
          <a:solidFill>
            <a:srgbClr val="E5F9F2">
              <a:alpha val="95000"/>
            </a:srgbClr>
          </a:solidFill>
          <a:ln w="19050">
            <a:solidFill>
              <a:srgbClr val="B7D5C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5890628" y="2581201"/>
            <a:ext cx="76200" cy="1018803"/>
          </a:xfrm>
          <a:prstGeom prst="roundRect">
            <a:avLst>
              <a:gd name="adj" fmla="val 159593"/>
            </a:avLst>
          </a:prstGeom>
          <a:solidFill>
            <a:srgbClr val="006747"/>
          </a:solidFill>
          <a:ln/>
        </p:spPr>
      </p:sp>
      <p:sp>
        <p:nvSpPr>
          <p:cNvPr id="11" name="Text 8"/>
          <p:cNvSpPr/>
          <p:nvPr/>
        </p:nvSpPr>
        <p:spPr>
          <a:xfrm>
            <a:off x="4047540" y="2735312"/>
            <a:ext cx="1688976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ct val="104000"/>
              </a:lnSpc>
              <a:buNone/>
            </a:pPr>
            <a:r>
              <a:rPr lang="ar-SA" altLang="en-US" sz="130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B Mitra" panose="00000400000000000000" pitchFamily="2" charset="-78"/>
              </a:rPr>
              <a:t>کمبود نیروی متخصص</a:t>
            </a:r>
            <a:endParaRPr lang="ar-SA" sz="1300" dirty="0">
              <a:cs typeface="B Mitra" panose="00000400000000000000" pitchFamily="2" charset="-78"/>
            </a:endParaRPr>
          </a:p>
        </p:txBody>
      </p:sp>
      <p:sp>
        <p:nvSpPr>
          <p:cNvPr id="12" name="Text 9"/>
          <p:cNvSpPr/>
          <p:nvPr/>
        </p:nvSpPr>
        <p:spPr>
          <a:xfrm>
            <a:off x="1332692" y="3023667"/>
            <a:ext cx="4403824" cy="4222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 rtl="1">
              <a:lnSpc>
                <a:spcPct val="130000"/>
              </a:lnSpc>
              <a:buNone/>
            </a:pPr>
            <a:r>
              <a:rPr lang="ar-SA" altLang="en-US" sz="10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B Mitra" panose="00000400000000000000" pitchFamily="2" charset="-78"/>
              </a:rPr>
              <a:t>نیروی متخصص امنیت کمیاب است، ممیزی‌ها دستی و مقطعی هستند و دید مدیریتی یکپارچه وجود ندارد.</a:t>
            </a:r>
            <a:endParaRPr lang="ar-SA" sz="1050" dirty="0">
              <a:cs typeface="B Mitra" panose="00000400000000000000" pitchFamily="2" charset="-78"/>
            </a:endParaRPr>
          </a:p>
        </p:txBody>
      </p:sp>
      <p:sp>
        <p:nvSpPr>
          <p:cNvPr id="13" name="Shape 10"/>
          <p:cNvSpPr/>
          <p:nvPr/>
        </p:nvSpPr>
        <p:spPr>
          <a:xfrm>
            <a:off x="1197631" y="3728740"/>
            <a:ext cx="4769197" cy="1018803"/>
          </a:xfrm>
          <a:prstGeom prst="roundRect">
            <a:avLst>
              <a:gd name="adj" fmla="val 8975"/>
            </a:avLst>
          </a:prstGeom>
          <a:solidFill>
            <a:srgbClr val="E5F9F2">
              <a:alpha val="95000"/>
            </a:srgbClr>
          </a:solidFill>
          <a:ln w="19050">
            <a:solidFill>
              <a:srgbClr val="B7D5CA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5890628" y="3728740"/>
            <a:ext cx="76200" cy="1018803"/>
          </a:xfrm>
          <a:prstGeom prst="roundRect">
            <a:avLst>
              <a:gd name="adj" fmla="val 159593"/>
            </a:avLst>
          </a:prstGeom>
          <a:solidFill>
            <a:srgbClr val="006747"/>
          </a:solidFill>
          <a:ln/>
        </p:spPr>
      </p:sp>
      <p:sp>
        <p:nvSpPr>
          <p:cNvPr id="15" name="Text 12"/>
          <p:cNvSpPr/>
          <p:nvPr/>
        </p:nvSpPr>
        <p:spPr>
          <a:xfrm>
            <a:off x="4047540" y="3882851"/>
            <a:ext cx="1688976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ct val="104000"/>
              </a:lnSpc>
              <a:buNone/>
            </a:pPr>
            <a:r>
              <a:rPr lang="ar-SA" altLang="en-US" sz="130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B Mitra" panose="00000400000000000000" pitchFamily="2" charset="-78"/>
              </a:rPr>
              <a:t>شکاف اجرا</a:t>
            </a:r>
            <a:endParaRPr lang="ar-SA" sz="1300" dirty="0">
              <a:cs typeface="B Mitra" panose="00000400000000000000" pitchFamily="2" charset="-78"/>
            </a:endParaRPr>
          </a:p>
        </p:txBody>
      </p:sp>
      <p:sp>
        <p:nvSpPr>
          <p:cNvPr id="16" name="Text 13"/>
          <p:cNvSpPr/>
          <p:nvPr/>
        </p:nvSpPr>
        <p:spPr>
          <a:xfrm>
            <a:off x="1332692" y="4171206"/>
            <a:ext cx="4403824" cy="4222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 rtl="1">
              <a:lnSpc>
                <a:spcPct val="130000"/>
              </a:lnSpc>
              <a:buNone/>
            </a:pPr>
            <a:r>
              <a:rPr lang="ar-SA" altLang="en-US" sz="10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B Mitra" panose="00000400000000000000" pitchFamily="2" charset="-78"/>
              </a:rPr>
              <a:t>نتیجه: شکاف بین سیاست امنیتی و اجرای واقعی </a:t>
            </a:r>
            <a:r>
              <a:rPr lang="fa-IR" altLang="en-US" sz="10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B Mitra" panose="00000400000000000000" pitchFamily="2" charset="-78"/>
              </a:rPr>
              <a:t>-</a:t>
            </a:r>
            <a:r>
              <a:rPr lang="ar-SA" altLang="en-US" sz="10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B Mitra" panose="00000400000000000000" pitchFamily="2" charset="-78"/>
              </a:rPr>
              <a:t> امنیت به‌جای سازمانی بودن، فردی و پروژه‌ای می‌شود.</a:t>
            </a:r>
            <a:endParaRPr lang="ar-SA" sz="1050" dirty="0">
              <a:cs typeface="B Mitra" panose="00000400000000000000" pitchFamily="2" charset="-7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528417" y="365374"/>
            <a:ext cx="5350222" cy="352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ct val="104000"/>
              </a:lnSpc>
              <a:buNone/>
            </a:pPr>
            <a:r>
              <a:rPr lang="ar-SA" altLang="en-US" sz="220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B Mitra" panose="00000400000000000000" pitchFamily="2" charset="-78"/>
              </a:rPr>
              <a:t>سهم امنیت سایبری در </a:t>
            </a:r>
            <a:r>
              <a:rPr lang="fa-IR" altLang="en-US" sz="2200" b="1" dirty="0" err="1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B Mitra" panose="00000400000000000000" pitchFamily="2" charset="-78"/>
              </a:rPr>
              <a:t>فناوری‌اطلاعات</a:t>
            </a:r>
            <a:r>
              <a:rPr lang="ar-SA" altLang="en-US" sz="220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B Mitra" panose="00000400000000000000" pitchFamily="2" charset="-78"/>
              </a:rPr>
              <a:t> و </a:t>
            </a:r>
            <a:r>
              <a:rPr lang="fa-IR" altLang="en-US" sz="220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B Mitra" panose="00000400000000000000" pitchFamily="2" charset="-78"/>
              </a:rPr>
              <a:t>جایگاه</a:t>
            </a:r>
            <a:r>
              <a:rPr lang="ar-SA" altLang="en-US" sz="220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B Mitra" panose="00000400000000000000" pitchFamily="2" charset="-78"/>
              </a:rPr>
              <a:t> </a:t>
            </a:r>
            <a:r>
              <a:rPr lang="fa-IR" altLang="en-US" sz="2200" b="1" dirty="0" err="1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B Mitra" panose="00000400000000000000" pitchFamily="2" charset="-78"/>
              </a:rPr>
              <a:t>مقاوم‌سازی</a:t>
            </a:r>
            <a:endParaRPr lang="ar-SA" sz="2200" dirty="0">
              <a:cs typeface="B Mitra" panose="00000400000000000000" pitchFamily="2" charset="-78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489" y="935906"/>
            <a:ext cx="3759622" cy="3759622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4254" y="1575570"/>
            <a:ext cx="3759622" cy="3759622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900588" y="1617016"/>
            <a:ext cx="2978051" cy="1765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ct val="104000"/>
              </a:lnSpc>
              <a:buNone/>
            </a:pPr>
            <a:r>
              <a:rPr lang="fa-IR" altLang="en-US" sz="1400" b="1" dirty="0" err="1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B Mitra" panose="00000400000000000000" pitchFamily="2" charset="-78"/>
              </a:rPr>
              <a:t>مقاوم‌سازی</a:t>
            </a:r>
            <a:r>
              <a:rPr lang="ar-SA" altLang="en-US" sz="140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B Mitra" panose="00000400000000000000" pitchFamily="2" charset="-78"/>
              </a:rPr>
              <a:t> کجای این معماری قرار می‌گیرد؟</a:t>
            </a:r>
            <a:endParaRPr lang="ar-SA" sz="1400" dirty="0">
              <a:cs typeface="B Mitra" panose="00000400000000000000" pitchFamily="2" charset="-78"/>
            </a:endParaRPr>
          </a:p>
        </p:txBody>
      </p:sp>
      <p:sp>
        <p:nvSpPr>
          <p:cNvPr id="6" name="Text 2"/>
          <p:cNvSpPr/>
          <p:nvPr/>
        </p:nvSpPr>
        <p:spPr>
          <a:xfrm>
            <a:off x="5119017" y="2130879"/>
            <a:ext cx="3759622" cy="4154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just" rtl="1">
              <a:lnSpc>
                <a:spcPct val="120000"/>
              </a:lnSpc>
              <a:buNone/>
            </a:pPr>
            <a:r>
              <a:rPr lang="ar-SA" altLang="en-US" sz="10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B Mitra" panose="00000400000000000000" pitchFamily="2" charset="-78"/>
              </a:rPr>
              <a:t>امنیت سایبری سازمانی لایه‌های متعددی دارد </a:t>
            </a:r>
            <a:r>
              <a:rPr lang="fa-IR" altLang="en-US" sz="10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B Mitra" panose="00000400000000000000" pitchFamily="2" charset="-78"/>
              </a:rPr>
              <a:t>-</a:t>
            </a:r>
            <a:r>
              <a:rPr lang="ar-SA" altLang="en-US" sz="10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B Mitra" panose="00000400000000000000" pitchFamily="2" charset="-78"/>
              </a:rPr>
              <a:t> از حاکمیت و هویت تا نظارت و پاسخ به رخداد. </a:t>
            </a:r>
            <a:r>
              <a:rPr lang="fa-IR" altLang="en-US" sz="1000" dirty="0" err="1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B Mitra" panose="00000400000000000000" pitchFamily="2" charset="-78"/>
              </a:rPr>
              <a:t>مقاوم‌سازی</a:t>
            </a:r>
            <a:r>
              <a:rPr lang="ar-SA" altLang="en-US" sz="10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B Mitra" panose="00000400000000000000" pitchFamily="2" charset="-78"/>
              </a:rPr>
              <a:t> در لایه زیرساخت، مؤثرترین نقطه کاهش ریسک است:</a:t>
            </a:r>
            <a:endParaRPr lang="ar-SA" sz="1000" dirty="0">
              <a:cs typeface="B Mitra" panose="00000400000000000000" pitchFamily="2" charset="-78"/>
            </a:endParaRPr>
          </a:p>
        </p:txBody>
      </p:sp>
      <p:sp>
        <p:nvSpPr>
          <p:cNvPr id="7" name="Text 3"/>
          <p:cNvSpPr/>
          <p:nvPr/>
        </p:nvSpPr>
        <p:spPr>
          <a:xfrm>
            <a:off x="5119017" y="2759571"/>
            <a:ext cx="3759622" cy="7102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r" rtl="1">
              <a:lnSpc>
                <a:spcPct val="120000"/>
              </a:lnSpc>
              <a:buSzPct val="100000"/>
              <a:buChar char="•"/>
            </a:pPr>
            <a:r>
              <a:rPr lang="ar-SA" altLang="en-US" sz="10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B Mitra" panose="00000400000000000000" pitchFamily="2" charset="-78"/>
              </a:rPr>
              <a:t>کاهش سطح حمله و Misconfiguration</a:t>
            </a:r>
            <a:endParaRPr lang="ar-SA" sz="1050" dirty="0">
              <a:cs typeface="B Mitra" panose="00000400000000000000" pitchFamily="2" charset="-78"/>
            </a:endParaRPr>
          </a:p>
          <a:p>
            <a:pPr marL="342900" indent="-342900" algn="r" rtl="1">
              <a:lnSpc>
                <a:spcPct val="120000"/>
              </a:lnSpc>
              <a:buSzPct val="100000"/>
              <a:buChar char="•"/>
            </a:pPr>
            <a:r>
              <a:rPr lang="ar-SA" altLang="en-US" sz="10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B Mitra" panose="00000400000000000000" pitchFamily="2" charset="-78"/>
              </a:rPr>
              <a:t>انطباق با Baselineهای معتبر</a:t>
            </a:r>
            <a:endParaRPr lang="ar-SA" sz="1050" dirty="0">
              <a:cs typeface="B Mitra" panose="00000400000000000000" pitchFamily="2" charset="-78"/>
            </a:endParaRPr>
          </a:p>
          <a:p>
            <a:pPr marL="342900" indent="-342900" algn="r" rtl="1">
              <a:lnSpc>
                <a:spcPct val="120000"/>
              </a:lnSpc>
              <a:buSzPct val="100000"/>
              <a:buChar char="•"/>
            </a:pPr>
            <a:r>
              <a:rPr lang="ar-SA" altLang="en-US" sz="10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B Mitra" panose="00000400000000000000" pitchFamily="2" charset="-78"/>
              </a:rPr>
              <a:t>اثرپذیر، قابل‌سنجش و عملیاتی</a:t>
            </a:r>
            <a:endParaRPr lang="ar-SA" sz="1050" dirty="0">
              <a:cs typeface="B Mitra" panose="00000400000000000000" pitchFamily="2" charset="-78"/>
            </a:endParaRPr>
          </a:p>
        </p:txBody>
      </p:sp>
      <p:sp>
        <p:nvSpPr>
          <p:cNvPr id="8" name="Text 4"/>
          <p:cNvSpPr/>
          <p:nvPr/>
        </p:nvSpPr>
        <p:spPr>
          <a:xfrm>
            <a:off x="5119017" y="3567930"/>
            <a:ext cx="3759622" cy="4015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ct val="120000"/>
              </a:lnSpc>
              <a:buNone/>
            </a:pPr>
            <a:r>
              <a:rPr lang="ar-SA" altLang="en-US" sz="10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B Mitra" panose="00000400000000000000" pitchFamily="2" charset="-78"/>
              </a:rPr>
              <a:t>هاردنت دقیقاً روی همین بخش تمرکز دارد.</a:t>
            </a:r>
            <a:endParaRPr lang="ar-SA" sz="1050" dirty="0">
              <a:cs typeface="B Mitra" panose="00000400000000000000" pitchFamily="2" charset="-78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43290" y="0"/>
            <a:ext cx="2700710" cy="5143500"/>
          </a:xfrm>
          <a:prstGeom prst="rect">
            <a:avLst/>
          </a:prstGeom>
          <a:solidFill>
            <a:srgbClr val="D1EFE4"/>
          </a:soli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3290" y="599405"/>
            <a:ext cx="2629793" cy="394468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306014" y="517475"/>
            <a:ext cx="4722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just" rtl="1">
              <a:lnSpc>
                <a:spcPct val="104000"/>
              </a:lnSpc>
              <a:buNone/>
            </a:pPr>
            <a:r>
              <a:rPr lang="ar-SA" altLang="en-US" sz="275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B Mitra" panose="00000400000000000000" pitchFamily="2" charset="-78"/>
              </a:rPr>
              <a:t>مسأله اصلی: امنیت دانشی، نه امنیت فرآیندی</a:t>
            </a:r>
            <a:endParaRPr lang="ar-SA" sz="2750" dirty="0">
              <a:cs typeface="B Mitra" panose="00000400000000000000" pitchFamily="2" charset="-78"/>
            </a:endParaRPr>
          </a:p>
        </p:txBody>
      </p:sp>
      <p:sp>
        <p:nvSpPr>
          <p:cNvPr id="5" name="Shape 2"/>
          <p:cNvSpPr/>
          <p:nvPr/>
        </p:nvSpPr>
        <p:spPr>
          <a:xfrm>
            <a:off x="3738312" y="1616050"/>
            <a:ext cx="2290465" cy="1053182"/>
          </a:xfrm>
          <a:prstGeom prst="roundRect">
            <a:avLst>
              <a:gd name="adj" fmla="val 12115"/>
            </a:avLst>
          </a:prstGeom>
          <a:solidFill>
            <a:srgbClr val="D1EFE4"/>
          </a:solidFill>
          <a:ln w="4763">
            <a:solidFill>
              <a:srgbClr val="B7D5CA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4110233" y="1762571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ct val="104000"/>
              </a:lnSpc>
              <a:buNone/>
            </a:pPr>
            <a:r>
              <a:rPr lang="ar-SA" altLang="en-US" sz="13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B Mitra" panose="00000400000000000000" pitchFamily="2" charset="-78"/>
              </a:rPr>
              <a:t>وابستگی به افراد</a:t>
            </a:r>
            <a:endParaRPr lang="ar-SA" sz="1350" dirty="0">
              <a:cs typeface="B Mitra" panose="00000400000000000000" pitchFamily="2" charset="-78"/>
            </a:endParaRPr>
          </a:p>
        </p:txBody>
      </p:sp>
      <p:sp>
        <p:nvSpPr>
          <p:cNvPr id="7" name="Text 4"/>
          <p:cNvSpPr/>
          <p:nvPr/>
        </p:nvSpPr>
        <p:spPr>
          <a:xfrm>
            <a:off x="3884833" y="2069083"/>
            <a:ext cx="1997422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 rtl="1">
              <a:lnSpc>
                <a:spcPct val="133000"/>
              </a:lnSpc>
              <a:buNone/>
            </a:pPr>
            <a:r>
              <a:rPr lang="ar-SA" altLang="en-US" sz="11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B Mitra" panose="00000400000000000000" pitchFamily="2" charset="-78"/>
              </a:rPr>
              <a:t>اتکا به کارشناسان کمیاب و غیرمقیاس‌پذیر</a:t>
            </a:r>
            <a:endParaRPr lang="ar-SA" sz="1100" dirty="0">
              <a:cs typeface="B Mitra" panose="00000400000000000000" pitchFamily="2" charset="-78"/>
            </a:endParaRPr>
          </a:p>
        </p:txBody>
      </p:sp>
      <p:sp>
        <p:nvSpPr>
          <p:cNvPr id="8" name="Shape 5"/>
          <p:cNvSpPr/>
          <p:nvPr/>
        </p:nvSpPr>
        <p:spPr>
          <a:xfrm>
            <a:off x="1306014" y="1616050"/>
            <a:ext cx="2290539" cy="1053182"/>
          </a:xfrm>
          <a:prstGeom prst="roundRect">
            <a:avLst>
              <a:gd name="adj" fmla="val 12115"/>
            </a:avLst>
          </a:prstGeom>
          <a:solidFill>
            <a:srgbClr val="D1EFE4"/>
          </a:solidFill>
          <a:ln w="4763">
            <a:solidFill>
              <a:srgbClr val="B7D5CA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678009" y="1762571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ct val="104000"/>
              </a:lnSpc>
              <a:buNone/>
            </a:pPr>
            <a:r>
              <a:rPr lang="ar-SA" altLang="en-US" sz="13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B Mitra" panose="00000400000000000000" pitchFamily="2" charset="-78"/>
              </a:rPr>
              <a:t>ممیزی دستی</a:t>
            </a:r>
            <a:endParaRPr lang="ar-SA" sz="1350" dirty="0">
              <a:cs typeface="B Mitra" panose="00000400000000000000" pitchFamily="2" charset="-78"/>
            </a:endParaRPr>
          </a:p>
        </p:txBody>
      </p:sp>
      <p:sp>
        <p:nvSpPr>
          <p:cNvPr id="10" name="Text 7"/>
          <p:cNvSpPr/>
          <p:nvPr/>
        </p:nvSpPr>
        <p:spPr>
          <a:xfrm>
            <a:off x="1452535" y="2069083"/>
            <a:ext cx="1997497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ct val="133000"/>
              </a:lnSpc>
              <a:buNone/>
            </a:pPr>
            <a:r>
              <a:rPr lang="ar-SA" altLang="en-US" sz="11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B Mitra" panose="00000400000000000000" pitchFamily="2" charset="-78"/>
              </a:rPr>
              <a:t>زمان‌بر، پرهزینه و بدون تکرارپذیری</a:t>
            </a:r>
            <a:endParaRPr lang="ar-SA" sz="1100" dirty="0">
              <a:cs typeface="B Mitra" panose="00000400000000000000" pitchFamily="2" charset="-78"/>
            </a:endParaRPr>
          </a:p>
        </p:txBody>
      </p:sp>
      <p:sp>
        <p:nvSpPr>
          <p:cNvPr id="11" name="Shape 8"/>
          <p:cNvSpPr/>
          <p:nvPr/>
        </p:nvSpPr>
        <p:spPr>
          <a:xfrm>
            <a:off x="1306014" y="2810991"/>
            <a:ext cx="4722763" cy="826368"/>
          </a:xfrm>
          <a:prstGeom prst="roundRect">
            <a:avLst>
              <a:gd name="adj" fmla="val 15440"/>
            </a:avLst>
          </a:prstGeom>
          <a:solidFill>
            <a:srgbClr val="D1EFE4"/>
          </a:solidFill>
          <a:ln w="4763">
            <a:solidFill>
              <a:srgbClr val="B7D5CA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110233" y="2957513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ct val="104000"/>
              </a:lnSpc>
              <a:buNone/>
            </a:pPr>
            <a:r>
              <a:rPr lang="ar-SA" altLang="en-US" sz="13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B Mitra" panose="00000400000000000000" pitchFamily="2" charset="-78"/>
              </a:rPr>
              <a:t>اجرای غیرهمسان</a:t>
            </a:r>
            <a:endParaRPr lang="ar-SA" sz="1350" dirty="0">
              <a:cs typeface="B Mitra" panose="00000400000000000000" pitchFamily="2" charset="-78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1452535" y="3264024"/>
            <a:ext cx="442972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ct val="133000"/>
              </a:lnSpc>
              <a:buNone/>
            </a:pPr>
            <a:r>
              <a:rPr lang="ar-SA" altLang="en-US" sz="11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B Mitra" panose="00000400000000000000" pitchFamily="2" charset="-78"/>
              </a:rPr>
              <a:t>بدون خروجی مشترک برای مدیران، تیم فنی و حسابرسی</a:t>
            </a:r>
            <a:endParaRPr lang="ar-SA" sz="1100" dirty="0">
              <a:cs typeface="B Mitra" panose="00000400000000000000" pitchFamily="2" charset="-78"/>
            </a:endParaRPr>
          </a:p>
        </p:txBody>
      </p:sp>
      <p:sp>
        <p:nvSpPr>
          <p:cNvPr id="14" name="Shape 11"/>
          <p:cNvSpPr/>
          <p:nvPr/>
        </p:nvSpPr>
        <p:spPr>
          <a:xfrm>
            <a:off x="1306014" y="3796829"/>
            <a:ext cx="4722763" cy="829196"/>
          </a:xfrm>
          <a:prstGeom prst="roundRect">
            <a:avLst>
              <a:gd name="adj" fmla="val 15387"/>
            </a:avLst>
          </a:prstGeom>
          <a:solidFill>
            <a:srgbClr val="FCF2B5"/>
          </a:solidFill>
          <a:ln/>
        </p:spPr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7772" y="4011885"/>
            <a:ext cx="177180" cy="141759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1766711" y="3974009"/>
            <a:ext cx="4120307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 rtl="1">
              <a:lnSpc>
                <a:spcPct val="133000"/>
              </a:lnSpc>
              <a:buNone/>
            </a:pPr>
            <a:r>
              <a:rPr lang="ar-SA" altLang="en-US" sz="1100" dirty="0">
                <a:solidFill>
                  <a:srgbClr val="000000"/>
                </a:solidFill>
                <a:latin typeface="Geist" pitchFamily="34" charset="0"/>
                <a:ea typeface="Geist" pitchFamily="34" charset="-122"/>
                <a:cs typeface="B Mitra" panose="00000400000000000000" pitchFamily="2" charset="-78"/>
              </a:rPr>
              <a:t>نتیجه: امنیت به‌جای آنکه </a:t>
            </a:r>
            <a:r>
              <a:rPr lang="ar-SA" altLang="en-US" sz="1100" b="1" dirty="0">
                <a:solidFill>
                  <a:srgbClr val="000000"/>
                </a:solidFill>
                <a:latin typeface="Geist" pitchFamily="34" charset="0"/>
                <a:ea typeface="Geist" pitchFamily="34" charset="-122"/>
                <a:cs typeface="B Mitra" panose="00000400000000000000" pitchFamily="2" charset="-78"/>
              </a:rPr>
              <a:t>سازمانی</a:t>
            </a:r>
            <a:r>
              <a:rPr lang="ar-SA" altLang="en-US" sz="1100" dirty="0">
                <a:solidFill>
                  <a:srgbClr val="000000"/>
                </a:solidFill>
                <a:latin typeface="Geist" pitchFamily="34" charset="0"/>
                <a:ea typeface="Geist" pitchFamily="34" charset="-122"/>
                <a:cs typeface="B Mitra" panose="00000400000000000000" pitchFamily="2" charset="-78"/>
              </a:rPr>
              <a:t> باشد، </a:t>
            </a:r>
            <a:r>
              <a:rPr lang="ar-SA" altLang="en-US" sz="1100" b="1" dirty="0">
                <a:solidFill>
                  <a:srgbClr val="000000"/>
                </a:solidFill>
                <a:latin typeface="Geist" pitchFamily="34" charset="0"/>
                <a:ea typeface="Geist" pitchFamily="34" charset="-122"/>
                <a:cs typeface="B Mitra" panose="00000400000000000000" pitchFamily="2" charset="-78"/>
              </a:rPr>
              <a:t>فردی و پروژه‌ای</a:t>
            </a:r>
            <a:r>
              <a:rPr lang="ar-SA" altLang="en-US" sz="1100" dirty="0">
                <a:solidFill>
                  <a:srgbClr val="000000"/>
                </a:solidFill>
                <a:latin typeface="Geist" pitchFamily="34" charset="0"/>
                <a:ea typeface="Geist" pitchFamily="34" charset="-122"/>
                <a:cs typeface="B Mitra" panose="00000400000000000000" pitchFamily="2" charset="-78"/>
              </a:rPr>
              <a:t> می‌شود </a:t>
            </a:r>
            <a:r>
              <a:rPr lang="fa-IR" altLang="en-US" sz="1100" dirty="0">
                <a:solidFill>
                  <a:srgbClr val="000000"/>
                </a:solidFill>
                <a:latin typeface="Geist" pitchFamily="34" charset="0"/>
                <a:ea typeface="Geist" pitchFamily="34" charset="-122"/>
                <a:cs typeface="B Mitra" panose="00000400000000000000" pitchFamily="2" charset="-78"/>
              </a:rPr>
              <a:t>-</a:t>
            </a:r>
            <a:r>
              <a:rPr lang="ar-SA" altLang="en-US" sz="1100" dirty="0">
                <a:solidFill>
                  <a:srgbClr val="000000"/>
                </a:solidFill>
                <a:latin typeface="Geist" pitchFamily="34" charset="0"/>
                <a:ea typeface="Geist" pitchFamily="34" charset="-122"/>
                <a:cs typeface="B Mitra" panose="00000400000000000000" pitchFamily="2" charset="-78"/>
              </a:rPr>
              <a:t> الگویی که برای نهادهای </a:t>
            </a:r>
            <a:r>
              <a:rPr lang="fa-IR" altLang="en-US" sz="1100" dirty="0">
                <a:solidFill>
                  <a:srgbClr val="000000"/>
                </a:solidFill>
                <a:latin typeface="Geist" pitchFamily="34" charset="0"/>
                <a:ea typeface="Geist" pitchFamily="34" charset="-122"/>
                <a:cs typeface="B Mitra" panose="00000400000000000000" pitchFamily="2" charset="-78"/>
              </a:rPr>
              <a:t>دولتی و </a:t>
            </a:r>
            <a:r>
              <a:rPr lang="fa-IR" altLang="en-US" sz="1100" dirty="0" err="1">
                <a:solidFill>
                  <a:srgbClr val="000000"/>
                </a:solidFill>
                <a:latin typeface="Geist" pitchFamily="34" charset="0"/>
                <a:ea typeface="Geist" pitchFamily="34" charset="-122"/>
                <a:cs typeface="B Mitra" panose="00000400000000000000" pitchFamily="2" charset="-78"/>
              </a:rPr>
              <a:t>خصولتی</a:t>
            </a:r>
            <a:r>
              <a:rPr lang="ar-SA" altLang="en-US" sz="1100" dirty="0">
                <a:solidFill>
                  <a:srgbClr val="000000"/>
                </a:solidFill>
                <a:latin typeface="Geist" pitchFamily="34" charset="0"/>
                <a:ea typeface="Geist" pitchFamily="34" charset="-122"/>
                <a:cs typeface="B Mitra" panose="00000400000000000000" pitchFamily="2" charset="-78"/>
              </a:rPr>
              <a:t> پاسخگو نیست.</a:t>
            </a:r>
            <a:endParaRPr lang="ar-SA" sz="1100" dirty="0">
              <a:cs typeface="B Mitra" panose="00000400000000000000" pitchFamily="2" charset="-78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96686" y="521451"/>
            <a:ext cx="8054727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ct val="104000"/>
              </a:lnSpc>
              <a:buNone/>
            </a:pPr>
            <a:r>
              <a:rPr lang="ar-SA" altLang="en-US" sz="275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B Mitra" panose="00000400000000000000" pitchFamily="2" charset="-78"/>
              </a:rPr>
              <a:t>راهکار </a:t>
            </a:r>
            <a:r>
              <a:rPr lang="fa-IR" altLang="en-US" sz="2750" b="1" dirty="0" err="1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B Mitra" panose="00000400000000000000" pitchFamily="2" charset="-78"/>
              </a:rPr>
              <a:t>هاردنت</a:t>
            </a:r>
            <a:r>
              <a:rPr lang="ar-SA" altLang="en-US" sz="275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B Mitra" panose="00000400000000000000" pitchFamily="2" charset="-78"/>
              </a:rPr>
              <a:t>: تبدیل دانش تخصصی به فرآیند عملیاتی</a:t>
            </a:r>
            <a:endParaRPr lang="ar-SA" sz="2750" dirty="0">
              <a:cs typeface="B Mitra" panose="00000400000000000000" pitchFamily="2" charset="-78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8100" y="1207666"/>
            <a:ext cx="4787801" cy="284157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214781" y="3390122"/>
            <a:ext cx="1418738" cy="2292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ct val="104000"/>
              </a:lnSpc>
              <a:buNone/>
            </a:pPr>
            <a:r>
              <a:rPr lang="ar-SA" altLang="en-US" sz="140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B Mitra" panose="00000400000000000000" pitchFamily="2" charset="-78"/>
              </a:rPr>
              <a:t>پیشنهاد اصلاحی</a:t>
            </a:r>
            <a:endParaRPr lang="ar-SA" sz="1400" dirty="0">
              <a:cs typeface="B Mitra" panose="00000400000000000000" pitchFamily="2" charset="-78"/>
            </a:endParaRPr>
          </a:p>
        </p:txBody>
      </p:sp>
      <p:sp>
        <p:nvSpPr>
          <p:cNvPr id="5" name="Text 2"/>
          <p:cNvSpPr/>
          <p:nvPr/>
        </p:nvSpPr>
        <p:spPr>
          <a:xfrm>
            <a:off x="3714681" y="3390122"/>
            <a:ext cx="1418738" cy="2292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ct val="104000"/>
              </a:lnSpc>
              <a:buNone/>
            </a:pPr>
            <a:r>
              <a:rPr lang="ar-SA" altLang="en-US" sz="140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B Mitra" panose="00000400000000000000" pitchFamily="2" charset="-78"/>
              </a:rPr>
              <a:t>تحلیل شکاف</a:t>
            </a:r>
            <a:endParaRPr lang="ar-SA" sz="1400" dirty="0">
              <a:cs typeface="B Mitra" panose="00000400000000000000" pitchFamily="2" charset="-78"/>
            </a:endParaRPr>
          </a:p>
        </p:txBody>
      </p:sp>
      <p:sp>
        <p:nvSpPr>
          <p:cNvPr id="6" name="Text 3"/>
          <p:cNvSpPr/>
          <p:nvPr/>
        </p:nvSpPr>
        <p:spPr>
          <a:xfrm>
            <a:off x="5467636" y="3383568"/>
            <a:ext cx="1190138" cy="2358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 rtl="1">
              <a:lnSpc>
                <a:spcPct val="104000"/>
              </a:lnSpc>
              <a:buNone/>
            </a:pPr>
            <a:r>
              <a:rPr lang="ar-SA" altLang="en-US" sz="140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B Mitra" panose="00000400000000000000" pitchFamily="2" charset="-78"/>
              </a:rPr>
              <a:t>حسابرسی هوشمند</a:t>
            </a:r>
            <a:endParaRPr lang="ar-SA" sz="1400" dirty="0">
              <a:cs typeface="B Mitra" panose="00000400000000000000" pitchFamily="2" charset="-78"/>
            </a:endParaRPr>
          </a:p>
        </p:txBody>
      </p:sp>
      <p:sp>
        <p:nvSpPr>
          <p:cNvPr id="7" name="Text 4"/>
          <p:cNvSpPr/>
          <p:nvPr/>
        </p:nvSpPr>
        <p:spPr>
          <a:xfrm>
            <a:off x="496119" y="4208711"/>
            <a:ext cx="8151763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85000" lnSpcReduction="10000"/>
          </a:bodyPr>
          <a:lstStyle/>
          <a:p>
            <a:pPr marL="0" indent="0" algn="r" rtl="1">
              <a:lnSpc>
                <a:spcPct val="133000"/>
              </a:lnSpc>
              <a:buNone/>
            </a:pPr>
            <a:r>
              <a:rPr lang="ar-SA" altLang="en-US" sz="14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B Mitra" panose="00000400000000000000" pitchFamily="2" charset="-78"/>
              </a:rPr>
              <a:t>ارزش اصلی هاردنت تبدیل دانش پراکنده به موتور عملیاتی است. به‌جای وابستگی به فرد و تجربه شخصی، هاردنت یک الگوی پایدار برای ارزیابی، تحلیل و اقدام اصلاحی ایجاد می‌کند </a:t>
            </a:r>
            <a:r>
              <a:rPr lang="en-US" altLang="en-US" sz="14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B Mitra" panose="00000400000000000000" pitchFamily="2" charset="-78"/>
              </a:rPr>
              <a:t>.</a:t>
            </a:r>
          </a:p>
          <a:p>
            <a:pPr marL="0" indent="0" algn="r" rtl="1">
              <a:lnSpc>
                <a:spcPct val="133000"/>
              </a:lnSpc>
              <a:buNone/>
            </a:pPr>
            <a:r>
              <a:rPr lang="ar-SA" altLang="en-US" sz="14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B Mitra" panose="00000400000000000000" pitchFamily="2" charset="-78"/>
              </a:rPr>
              <a:t>با استانداردسازی، تکرارپذیری، قابلیت اندازه‌گیری و کاهش وابستگی به متخصص کمیاب.</a:t>
            </a:r>
            <a:endParaRPr lang="ar-SA" sz="1400" dirty="0">
              <a:cs typeface="B Mitra" panose="00000400000000000000" pitchFamily="2" charset="-78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20009" y="433908"/>
            <a:ext cx="4070672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ct val="104000"/>
              </a:lnSpc>
              <a:buNone/>
            </a:pPr>
            <a:r>
              <a:rPr lang="ar-SA" altLang="en-US" sz="275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B Mitra" panose="00000400000000000000" pitchFamily="2" charset="-78"/>
              </a:rPr>
              <a:t>قابلیت‌های کلیدی </a:t>
            </a:r>
            <a:r>
              <a:rPr lang="fa-IR" altLang="en-US" sz="2750" b="1" dirty="0" err="1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B Mitra" panose="00000400000000000000" pitchFamily="2" charset="-78"/>
              </a:rPr>
              <a:t>هاردنت</a:t>
            </a:r>
            <a:endParaRPr lang="ar-SA" sz="2750" dirty="0">
              <a:cs typeface="B Mitra" panose="00000400000000000000" pitchFamily="2" charset="-78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64364" y="1160413"/>
            <a:ext cx="283518" cy="28351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875859" y="1621110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ct val="104000"/>
              </a:lnSpc>
              <a:buNone/>
            </a:pPr>
            <a:r>
              <a:rPr lang="ar-SA" altLang="en-US" sz="13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B Mitra" panose="00000400000000000000" pitchFamily="2" charset="-78"/>
              </a:rPr>
              <a:t>مدیریت دارایی</a:t>
            </a:r>
            <a:endParaRPr lang="ar-SA" sz="1350" dirty="0">
              <a:cs typeface="B Mitra" panose="00000400000000000000" pitchFamily="2" charset="-78"/>
            </a:endParaRPr>
          </a:p>
        </p:txBody>
      </p:sp>
      <p:sp>
        <p:nvSpPr>
          <p:cNvPr id="5" name="Text 2"/>
          <p:cNvSpPr/>
          <p:nvPr/>
        </p:nvSpPr>
        <p:spPr>
          <a:xfrm>
            <a:off x="4660627" y="1927622"/>
            <a:ext cx="3987254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ct val="133000"/>
              </a:lnSpc>
              <a:buNone/>
            </a:pPr>
            <a:r>
              <a:rPr lang="ar-SA" altLang="en-US" sz="11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B Mitra" panose="00000400000000000000" pitchFamily="2" charset="-78"/>
              </a:rPr>
              <a:t>مدیریت میزبان‌ها، سرویس‌ها، برچسب‌ها و ساختار سازمانی</a:t>
            </a:r>
            <a:endParaRPr lang="ar-SA" sz="1100" dirty="0">
              <a:cs typeface="B Mitra" panose="00000400000000000000" pitchFamily="2" charset="-78"/>
            </a:endParaRPr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99930" y="1160413"/>
            <a:ext cx="283518" cy="28351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2711425" y="1621110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ct val="104000"/>
              </a:lnSpc>
              <a:buNone/>
            </a:pPr>
            <a:r>
              <a:rPr lang="ar-SA" altLang="en-US" sz="13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B Mitra" panose="00000400000000000000" pitchFamily="2" charset="-78"/>
              </a:rPr>
              <a:t>اتوماسیون</a:t>
            </a:r>
            <a:endParaRPr lang="ar-SA" sz="1350" dirty="0">
              <a:cs typeface="B Mitra" panose="00000400000000000000" pitchFamily="2" charset="-78"/>
            </a:endParaRPr>
          </a:p>
        </p:txBody>
      </p:sp>
      <p:sp>
        <p:nvSpPr>
          <p:cNvPr id="8" name="Text 4"/>
          <p:cNvSpPr/>
          <p:nvPr/>
        </p:nvSpPr>
        <p:spPr>
          <a:xfrm>
            <a:off x="496119" y="1927622"/>
            <a:ext cx="3987329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ct val="133000"/>
              </a:lnSpc>
              <a:buNone/>
            </a:pPr>
            <a:r>
              <a:rPr lang="ar-SA" altLang="en-US" sz="11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B Mitra" panose="00000400000000000000" pitchFamily="2" charset="-78"/>
              </a:rPr>
              <a:t>اجرای Task → Play → Playbook برای اقدامات کنترلی</a:t>
            </a:r>
            <a:endParaRPr lang="ar-SA" sz="1100" dirty="0">
              <a:cs typeface="B Mitra" panose="00000400000000000000" pitchFamily="2" charset="-78"/>
            </a:endParaRPr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64364" y="2437954"/>
            <a:ext cx="283518" cy="283518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875859" y="2898651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ct val="104000"/>
              </a:lnSpc>
              <a:buNone/>
            </a:pPr>
            <a:r>
              <a:rPr lang="ar-SA" altLang="en-US" sz="13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B Mitra" panose="00000400000000000000" pitchFamily="2" charset="-78"/>
              </a:rPr>
              <a:t>کشف زیرساخت</a:t>
            </a:r>
            <a:endParaRPr lang="ar-SA" sz="1350" dirty="0">
              <a:cs typeface="B Mitra" panose="00000400000000000000" pitchFamily="2" charset="-78"/>
            </a:endParaRPr>
          </a:p>
        </p:txBody>
      </p:sp>
      <p:sp>
        <p:nvSpPr>
          <p:cNvPr id="11" name="Text 6"/>
          <p:cNvSpPr/>
          <p:nvPr/>
        </p:nvSpPr>
        <p:spPr>
          <a:xfrm>
            <a:off x="4660627" y="3205163"/>
            <a:ext cx="3987254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ct val="133000"/>
              </a:lnSpc>
              <a:buNone/>
            </a:pPr>
            <a:r>
              <a:rPr lang="ar-SA" altLang="en-US" sz="11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B Mitra" panose="00000400000000000000" pitchFamily="2" charset="-78"/>
              </a:rPr>
              <a:t>شناسایی میزبان‌ها و توپولوژی در بازه‌های شبکه</a:t>
            </a:r>
            <a:endParaRPr lang="ar-SA" sz="1100" dirty="0">
              <a:cs typeface="B Mitra" panose="00000400000000000000" pitchFamily="2" charset="-78"/>
            </a:endParaRPr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199930" y="2437954"/>
            <a:ext cx="283518" cy="283518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2711425" y="2898651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ct val="104000"/>
              </a:lnSpc>
              <a:buNone/>
            </a:pPr>
            <a:r>
              <a:rPr lang="ar-SA" altLang="en-US" sz="13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B Mitra" panose="00000400000000000000" pitchFamily="2" charset="-78"/>
              </a:rPr>
              <a:t>گزارش‌گیری و ممیزی</a:t>
            </a:r>
            <a:endParaRPr lang="ar-SA" sz="1350" dirty="0">
              <a:cs typeface="B Mitra" panose="00000400000000000000" pitchFamily="2" charset="-78"/>
            </a:endParaRPr>
          </a:p>
        </p:txBody>
      </p:sp>
      <p:sp>
        <p:nvSpPr>
          <p:cNvPr id="14" name="Text 8"/>
          <p:cNvSpPr/>
          <p:nvPr/>
        </p:nvSpPr>
        <p:spPr>
          <a:xfrm>
            <a:off x="496119" y="3205163"/>
            <a:ext cx="3987329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ct val="133000"/>
              </a:lnSpc>
              <a:buNone/>
            </a:pPr>
            <a:r>
              <a:rPr lang="ar-SA" altLang="en-US" sz="11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B Mitra" panose="00000400000000000000" pitchFamily="2" charset="-78"/>
              </a:rPr>
              <a:t>ثبت نتایج اجرا و گزارش‌گیری مدیریتی</a:t>
            </a:r>
            <a:endParaRPr lang="ar-SA" sz="1100" dirty="0">
              <a:cs typeface="B Mitra" panose="00000400000000000000" pitchFamily="2" charset="-78"/>
            </a:endParaRPr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364364" y="3715494"/>
            <a:ext cx="283518" cy="283518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6875859" y="4176192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ct val="104000"/>
              </a:lnSpc>
              <a:buNone/>
            </a:pPr>
            <a:r>
              <a:rPr lang="ar-SA" altLang="en-US" sz="13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B Mitra" panose="00000400000000000000" pitchFamily="2" charset="-78"/>
              </a:rPr>
              <a:t>ترمینال تعاملی</a:t>
            </a:r>
            <a:endParaRPr lang="ar-SA" sz="1350" dirty="0">
              <a:cs typeface="B Mitra" panose="00000400000000000000" pitchFamily="2" charset="-78"/>
            </a:endParaRPr>
          </a:p>
        </p:txBody>
      </p:sp>
      <p:sp>
        <p:nvSpPr>
          <p:cNvPr id="17" name="Text 10"/>
          <p:cNvSpPr/>
          <p:nvPr/>
        </p:nvSpPr>
        <p:spPr>
          <a:xfrm>
            <a:off x="4660627" y="4482703"/>
            <a:ext cx="3987254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ct val="133000"/>
              </a:lnSpc>
              <a:buNone/>
            </a:pPr>
            <a:r>
              <a:rPr lang="ar-SA" altLang="en-US" sz="11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B Mitra" panose="00000400000000000000" pitchFamily="2" charset="-78"/>
              </a:rPr>
              <a:t>دسترسی عملیاتی کنترل‌شده از بستر سامانه</a:t>
            </a:r>
            <a:endParaRPr lang="ar-SA" sz="1100" dirty="0">
              <a:cs typeface="B Mitra" panose="00000400000000000000" pitchFamily="2" charset="-78"/>
            </a:endParaRPr>
          </a:p>
        </p:txBody>
      </p:sp>
      <p:pic>
        <p:nvPicPr>
          <p:cNvPr id="18" name="Image 5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199930" y="3715494"/>
            <a:ext cx="283518" cy="283518"/>
          </a:xfrm>
          <a:prstGeom prst="rect">
            <a:avLst/>
          </a:prstGeom>
        </p:spPr>
      </p:pic>
      <p:sp>
        <p:nvSpPr>
          <p:cNvPr id="19" name="Text 11"/>
          <p:cNvSpPr/>
          <p:nvPr/>
        </p:nvSpPr>
        <p:spPr>
          <a:xfrm>
            <a:off x="2711425" y="4176192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ct val="104000"/>
              </a:lnSpc>
              <a:buNone/>
            </a:pPr>
            <a:r>
              <a:rPr lang="ar-SA" altLang="en-US" sz="13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B Mitra" panose="00000400000000000000" pitchFamily="2" charset="-78"/>
              </a:rPr>
              <a:t>ادغام پیام‌رسان</a:t>
            </a:r>
            <a:endParaRPr lang="ar-SA" sz="1350" dirty="0">
              <a:cs typeface="B Mitra" panose="00000400000000000000" pitchFamily="2" charset="-78"/>
            </a:endParaRPr>
          </a:p>
        </p:txBody>
      </p:sp>
      <p:sp>
        <p:nvSpPr>
          <p:cNvPr id="20" name="Text 12"/>
          <p:cNvSpPr/>
          <p:nvPr/>
        </p:nvSpPr>
        <p:spPr>
          <a:xfrm>
            <a:off x="496119" y="4482703"/>
            <a:ext cx="3987329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ct val="133000"/>
              </a:lnSpc>
              <a:buNone/>
            </a:pPr>
            <a:r>
              <a:rPr lang="ar-SA" altLang="en-US" sz="11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B Mitra" panose="00000400000000000000" pitchFamily="2" charset="-78"/>
              </a:rPr>
              <a:t>تعامل و اطلاع‌رسانی عملیاتی از طریق Bot</a:t>
            </a:r>
            <a:endParaRPr lang="ar-SA" sz="1100" dirty="0">
              <a:cs typeface="B Mitra" panose="00000400000000000000" pitchFamily="2" charset="-78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954587" y="346770"/>
            <a:ext cx="4057650" cy="352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ct val="104000"/>
              </a:lnSpc>
              <a:buNone/>
            </a:pPr>
            <a:r>
              <a:rPr lang="ar-SA" altLang="en-US" sz="220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B Mitra" panose="00000400000000000000" pitchFamily="2" charset="-78"/>
              </a:rPr>
              <a:t>پوشش فنی و عمق کنترل‌های امنیتی</a:t>
            </a:r>
            <a:endParaRPr lang="ar-SA" sz="2200" dirty="0">
              <a:cs typeface="B Mitra" panose="00000400000000000000" pitchFamily="2" charset="-78"/>
            </a:endParaRPr>
          </a:p>
        </p:txBody>
      </p:sp>
      <p:sp>
        <p:nvSpPr>
          <p:cNvPr id="3" name="Text 1"/>
          <p:cNvSpPr/>
          <p:nvPr/>
        </p:nvSpPr>
        <p:spPr>
          <a:xfrm>
            <a:off x="674489" y="2046834"/>
            <a:ext cx="3759622" cy="58035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 rtl="1">
              <a:lnSpc>
                <a:spcPct val="120000"/>
              </a:lnSpc>
              <a:buNone/>
            </a:pPr>
            <a:r>
              <a:rPr lang="ar-SA" altLang="en-US" sz="10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B Mitra" panose="00000400000000000000" pitchFamily="2" charset="-78"/>
              </a:rPr>
              <a:t>هاردنت تنها روی یک لایه متمرکز نیست؛ بلکه زنجیره‌ای از کنترل‌های فنی و فرآیندی را پوشش می‌دهد </a:t>
            </a:r>
            <a:r>
              <a:rPr lang="fa-IR" altLang="en-US" sz="10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B Mitra" panose="00000400000000000000" pitchFamily="2" charset="-78"/>
              </a:rPr>
              <a:t>-</a:t>
            </a:r>
            <a:r>
              <a:rPr lang="ar-SA" altLang="en-US" sz="10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B Mitra" panose="00000400000000000000" pitchFamily="2" charset="-78"/>
              </a:rPr>
              <a:t> از حاکمیت توسعه امن تا آمادگی پاسخ به رخداد.</a:t>
            </a:r>
            <a:endParaRPr lang="ar-SA" sz="1000" dirty="0">
              <a:cs typeface="B Mitra" panose="00000400000000000000" pitchFamily="2" charset="-78"/>
            </a:endParaRPr>
          </a:p>
        </p:txBody>
      </p:sp>
      <p:sp>
        <p:nvSpPr>
          <p:cNvPr id="4" name="Shape 2"/>
          <p:cNvSpPr/>
          <p:nvPr/>
        </p:nvSpPr>
        <p:spPr>
          <a:xfrm>
            <a:off x="674489" y="2728392"/>
            <a:ext cx="3759622" cy="580355"/>
          </a:xfrm>
          <a:prstGeom prst="roundRect">
            <a:avLst>
              <a:gd name="adj" fmla="val 17519"/>
            </a:avLst>
          </a:prstGeom>
          <a:solidFill>
            <a:srgbClr val="B6D6FC"/>
          </a:solidFill>
          <a:ln/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450" y="2889721"/>
            <a:ext cx="141163" cy="112961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041574" y="2846561"/>
            <a:ext cx="3279577" cy="3247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 rtl="1">
              <a:lnSpc>
                <a:spcPct val="120000"/>
              </a:lnSpc>
              <a:buNone/>
            </a:pPr>
            <a:r>
              <a:rPr lang="ar-SA" altLang="en-US" sz="1050" dirty="0">
                <a:solidFill>
                  <a:srgbClr val="000000"/>
                </a:solidFill>
                <a:latin typeface="Geist" pitchFamily="34" charset="0"/>
                <a:ea typeface="Geist" pitchFamily="34" charset="-122"/>
                <a:cs typeface="B Mitra" panose="00000400000000000000" pitchFamily="2" charset="-78"/>
              </a:rPr>
              <a:t>این عمق نشان می‌دهد محصول قابلیت رشد به یک چارچوب جامع امنیت عملیاتی را دارد.</a:t>
            </a:r>
            <a:endParaRPr lang="ar-SA" sz="1050" dirty="0">
              <a:cs typeface="B Mitra" panose="00000400000000000000" pitchFamily="2" charset="-78"/>
            </a:endParaRPr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4503" y="935906"/>
            <a:ext cx="3759622" cy="3759622"/>
          </a:xfrm>
          <a:prstGeom prst="rect">
            <a:avLst/>
          </a:prstGeom>
        </p:spPr>
      </p:pic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4503" y="935906"/>
            <a:ext cx="3759622" cy="375962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1">
            <a:extLst>
              <a:ext uri="{FF2B5EF4-FFF2-40B4-BE49-F238E27FC236}">
                <a16:creationId xmlns:a16="http://schemas.microsoft.com/office/drawing/2014/main" id="{B7D3ABD3-DC7F-48BC-9147-34E28C56597C}"/>
              </a:ext>
            </a:extLst>
          </p:cNvPr>
          <p:cNvSpPr/>
          <p:nvPr/>
        </p:nvSpPr>
        <p:spPr>
          <a:xfrm>
            <a:off x="4749701" y="2087165"/>
            <a:ext cx="4107135" cy="1575197"/>
          </a:xfrm>
          <a:prstGeom prst="roundRect">
            <a:avLst>
              <a:gd name="adj" fmla="val 12565"/>
            </a:avLst>
          </a:prstGeom>
          <a:solidFill>
            <a:srgbClr val="FFBC8F">
              <a:alpha val="95000"/>
            </a:srgbClr>
          </a:solidFill>
          <a:ln/>
        </p:spPr>
      </p:sp>
      <p:sp>
        <p:nvSpPr>
          <p:cNvPr id="2" name="Text 0"/>
          <p:cNvSpPr/>
          <p:nvPr/>
        </p:nvSpPr>
        <p:spPr>
          <a:xfrm>
            <a:off x="422672" y="1431578"/>
            <a:ext cx="7768010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ct val="104000"/>
              </a:lnSpc>
              <a:buNone/>
            </a:pPr>
            <a:r>
              <a:rPr lang="ar-SA" altLang="en-US" sz="275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B Mitra" panose="00000400000000000000" pitchFamily="2" charset="-78"/>
              </a:rPr>
              <a:t>مزیت اقتصادی: هزینه حمله در برابر هزینه </a:t>
            </a:r>
            <a:r>
              <a:rPr lang="fa-IR" altLang="en-US" sz="2750" b="1" dirty="0" err="1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B Mitra" panose="00000400000000000000" pitchFamily="2" charset="-78"/>
              </a:rPr>
              <a:t>مقاوم‌سازی</a:t>
            </a:r>
            <a:endParaRPr lang="ar-SA" sz="2750" dirty="0">
              <a:cs typeface="B Mitra" panose="00000400000000000000" pitchFamily="2" charset="-78"/>
            </a:endParaRPr>
          </a:p>
        </p:txBody>
      </p:sp>
      <p:sp>
        <p:nvSpPr>
          <p:cNvPr id="3" name="Shape 1"/>
          <p:cNvSpPr/>
          <p:nvPr/>
        </p:nvSpPr>
        <p:spPr>
          <a:xfrm>
            <a:off x="394022" y="2087166"/>
            <a:ext cx="4107135" cy="1575197"/>
          </a:xfrm>
          <a:prstGeom prst="roundRect">
            <a:avLst>
              <a:gd name="adj" fmla="val 12565"/>
            </a:avLst>
          </a:prstGeom>
          <a:solidFill>
            <a:srgbClr val="FFBC8F">
              <a:alpha val="9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2587377" y="2228925"/>
            <a:ext cx="1772022" cy="2357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ct val="104000"/>
              </a:lnSpc>
              <a:buNone/>
            </a:pPr>
            <a:r>
              <a:rPr lang="ar-SA" altLang="en-US" sz="1350" b="1" dirty="0">
                <a:solidFill>
                  <a:srgbClr val="000000"/>
                </a:solidFill>
                <a:latin typeface="Noto Serif SC Bold" pitchFamily="34" charset="0"/>
                <a:ea typeface="Noto Serif SC Bold" pitchFamily="34" charset="-122"/>
                <a:cs typeface="B Mitra" panose="00000400000000000000" pitchFamily="2" charset="-78"/>
              </a:rPr>
              <a:t>💸 هزینه حمله موفق</a:t>
            </a:r>
            <a:endParaRPr lang="ar-SA" sz="1350" dirty="0">
              <a:cs typeface="B Mitra" panose="00000400000000000000" pitchFamily="2" charset="-78"/>
            </a:endParaRPr>
          </a:p>
        </p:txBody>
      </p:sp>
      <p:sp>
        <p:nvSpPr>
          <p:cNvPr id="5" name="Text 3"/>
          <p:cNvSpPr/>
          <p:nvPr/>
        </p:nvSpPr>
        <p:spPr>
          <a:xfrm>
            <a:off x="535781" y="2606427"/>
            <a:ext cx="3823618" cy="10559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171450" indent="-171450" algn="r" rtl="1">
              <a:lnSpc>
                <a:spcPct val="133000"/>
              </a:lnSpc>
              <a:buSzPct val="100000"/>
              <a:buFont typeface="Arial" panose="020B0604020202020204" pitchFamily="34" charset="0"/>
              <a:buChar char="•"/>
            </a:pPr>
            <a:r>
              <a:rPr lang="ar-SA" altLang="en-US" sz="1100" dirty="0">
                <a:solidFill>
                  <a:srgbClr val="000000"/>
                </a:solidFill>
                <a:latin typeface="Geist" pitchFamily="34" charset="0"/>
                <a:ea typeface="Geist" pitchFamily="34" charset="-122"/>
                <a:cs typeface="B Mitra" panose="00000400000000000000" pitchFamily="2" charset="-78"/>
              </a:rPr>
              <a:t>اختلال سرویس و توقف عملیات</a:t>
            </a:r>
            <a:endParaRPr lang="ar-SA" sz="1100" dirty="0">
              <a:cs typeface="B Mitra" panose="00000400000000000000" pitchFamily="2" charset="-78"/>
            </a:endParaRPr>
          </a:p>
          <a:p>
            <a:pPr marL="171450" indent="-171450" algn="r" rtl="1">
              <a:lnSpc>
                <a:spcPct val="133000"/>
              </a:lnSpc>
              <a:buSzPct val="100000"/>
              <a:buFont typeface="Arial" panose="020B0604020202020204" pitchFamily="34" charset="0"/>
              <a:buChar char="•"/>
            </a:pPr>
            <a:r>
              <a:rPr lang="ar-SA" altLang="en-US" sz="1100" dirty="0">
                <a:solidFill>
                  <a:srgbClr val="000000"/>
                </a:solidFill>
                <a:latin typeface="Geist" pitchFamily="34" charset="0"/>
                <a:ea typeface="Geist" pitchFamily="34" charset="-122"/>
                <a:cs typeface="B Mitra" panose="00000400000000000000" pitchFamily="2" charset="-78"/>
              </a:rPr>
              <a:t>هزینه بازیابی و بازسازی</a:t>
            </a:r>
            <a:endParaRPr lang="ar-SA" sz="1100" dirty="0">
              <a:cs typeface="B Mitra" panose="00000400000000000000" pitchFamily="2" charset="-78"/>
            </a:endParaRPr>
          </a:p>
          <a:p>
            <a:pPr marL="171450" indent="-171450" algn="r" rtl="1">
              <a:lnSpc>
                <a:spcPct val="133000"/>
              </a:lnSpc>
              <a:buSzPct val="100000"/>
              <a:buFont typeface="Arial" panose="020B0604020202020204" pitchFamily="34" charset="0"/>
              <a:buChar char="•"/>
            </a:pPr>
            <a:r>
              <a:rPr lang="ar-SA" altLang="en-US" sz="1100" dirty="0">
                <a:solidFill>
                  <a:srgbClr val="000000"/>
                </a:solidFill>
                <a:latin typeface="Geist" pitchFamily="34" charset="0"/>
                <a:ea typeface="Geist" pitchFamily="34" charset="-122"/>
                <a:cs typeface="B Mitra" panose="00000400000000000000" pitchFamily="2" charset="-78"/>
              </a:rPr>
              <a:t>آسیب اعتباری و از دست دادن اعتماد</a:t>
            </a:r>
            <a:endParaRPr lang="ar-SA" sz="1100" dirty="0">
              <a:cs typeface="B Mitra" panose="00000400000000000000" pitchFamily="2" charset="-78"/>
            </a:endParaRPr>
          </a:p>
          <a:p>
            <a:pPr marL="171450" indent="-171450" algn="r" rtl="1">
              <a:lnSpc>
                <a:spcPct val="133000"/>
              </a:lnSpc>
              <a:buSzPct val="100000"/>
              <a:buFont typeface="Arial" panose="020B0604020202020204" pitchFamily="34" charset="0"/>
              <a:buChar char="•"/>
            </a:pPr>
            <a:r>
              <a:rPr lang="ar-SA" altLang="en-US" sz="1100" dirty="0">
                <a:solidFill>
                  <a:srgbClr val="000000"/>
                </a:solidFill>
                <a:latin typeface="Geist" pitchFamily="34" charset="0"/>
                <a:ea typeface="Geist" pitchFamily="34" charset="-122"/>
                <a:cs typeface="B Mitra" panose="00000400000000000000" pitchFamily="2" charset="-78"/>
              </a:rPr>
              <a:t>ریسک قانونی و نظارتی</a:t>
            </a:r>
            <a:endParaRPr lang="ar-SA" sz="1100" dirty="0">
              <a:cs typeface="B Mitra" panose="00000400000000000000" pitchFamily="2" charset="-78"/>
            </a:endParaRPr>
          </a:p>
        </p:txBody>
      </p:sp>
      <p:sp>
        <p:nvSpPr>
          <p:cNvPr id="6" name="Text 4"/>
          <p:cNvSpPr/>
          <p:nvPr/>
        </p:nvSpPr>
        <p:spPr>
          <a:xfrm>
            <a:off x="6387034" y="2220834"/>
            <a:ext cx="2362944" cy="2357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ct val="104000"/>
              </a:lnSpc>
              <a:buNone/>
            </a:pPr>
            <a:r>
              <a:rPr lang="ar-SA" altLang="en-US" sz="1350" b="1" dirty="0">
                <a:solidFill>
                  <a:srgbClr val="000000"/>
                </a:solidFill>
                <a:latin typeface="Noto Serif SC Bold" pitchFamily="34" charset="0"/>
                <a:ea typeface="Noto Serif SC Bold" pitchFamily="34" charset="-122"/>
                <a:cs typeface="B Mitra" panose="00000400000000000000" pitchFamily="2" charset="-78"/>
              </a:rPr>
              <a:t>🛡️</a:t>
            </a:r>
            <a:r>
              <a:rPr lang="ar-SA" altLang="en-US" sz="135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B Mitra" panose="00000400000000000000" pitchFamily="2" charset="-78"/>
              </a:rPr>
              <a:t> سرمایه‌گذاری در </a:t>
            </a:r>
            <a:r>
              <a:rPr lang="fa-IR" altLang="en-US" sz="1350" b="1" dirty="0" err="1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B Mitra" panose="00000400000000000000" pitchFamily="2" charset="-78"/>
              </a:rPr>
              <a:t>مقاوم‌سازی</a:t>
            </a:r>
            <a:endParaRPr lang="ar-SA" sz="1350" dirty="0">
              <a:cs typeface="B Mitra" panose="00000400000000000000" pitchFamily="2" charset="-78"/>
            </a:endParaRPr>
          </a:p>
        </p:txBody>
      </p:sp>
      <p:sp>
        <p:nvSpPr>
          <p:cNvPr id="7" name="Text 5"/>
          <p:cNvSpPr/>
          <p:nvPr/>
        </p:nvSpPr>
        <p:spPr>
          <a:xfrm>
            <a:off x="4749701" y="2606427"/>
            <a:ext cx="3902943" cy="10559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171450" indent="-171450" algn="r" rtl="1">
              <a:lnSpc>
                <a:spcPct val="133000"/>
              </a:lnSpc>
              <a:buSzPct val="100000"/>
              <a:buFont typeface="Arial" panose="020B0604020202020204" pitchFamily="34" charset="0"/>
              <a:buChar char="•"/>
            </a:pPr>
            <a:r>
              <a:rPr lang="ar-SA" altLang="en-US" sz="11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B Mitra" panose="00000400000000000000" pitchFamily="2" charset="-78"/>
              </a:rPr>
              <a:t>هزینه پیشگیرانه و قابل برنامه‌ریزی</a:t>
            </a:r>
            <a:endParaRPr lang="ar-SA" sz="1100" dirty="0">
              <a:cs typeface="B Mitra" panose="00000400000000000000" pitchFamily="2" charset="-78"/>
            </a:endParaRPr>
          </a:p>
          <a:p>
            <a:pPr marL="171450" indent="-171450" algn="r" rtl="1">
              <a:lnSpc>
                <a:spcPct val="133000"/>
              </a:lnSpc>
              <a:buSzPct val="100000"/>
              <a:buFont typeface="Arial" panose="020B0604020202020204" pitchFamily="34" charset="0"/>
              <a:buChar char="•"/>
            </a:pPr>
            <a:r>
              <a:rPr lang="ar-SA" altLang="en-US" sz="11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B Mitra" panose="00000400000000000000" pitchFamily="2" charset="-78"/>
              </a:rPr>
              <a:t>بسیار کمتر از هزینه رخداد گسترده</a:t>
            </a:r>
            <a:endParaRPr lang="ar-SA" sz="1100" dirty="0">
              <a:cs typeface="B Mitra" panose="00000400000000000000" pitchFamily="2" charset="-78"/>
            </a:endParaRPr>
          </a:p>
          <a:p>
            <a:pPr marL="171450" indent="-171450" algn="r" rtl="1">
              <a:lnSpc>
                <a:spcPct val="133000"/>
              </a:lnSpc>
              <a:buSzPct val="100000"/>
              <a:buFont typeface="Arial" panose="020B0604020202020204" pitchFamily="34" charset="0"/>
              <a:buChar char="•"/>
            </a:pPr>
            <a:r>
              <a:rPr lang="ar-SA" altLang="en-US" sz="11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B Mitra" panose="00000400000000000000" pitchFamily="2" charset="-78"/>
              </a:rPr>
              <a:t>قابل تکرار در چند شرکت و چند محیط</a:t>
            </a:r>
            <a:endParaRPr lang="ar-SA" sz="1100" dirty="0">
              <a:cs typeface="B Mitra" panose="00000400000000000000" pitchFamily="2" charset="-78"/>
            </a:endParaRPr>
          </a:p>
          <a:p>
            <a:pPr marL="171450" indent="-171450" algn="r" rtl="1">
              <a:lnSpc>
                <a:spcPct val="133000"/>
              </a:lnSpc>
              <a:buSzPct val="100000"/>
              <a:buFont typeface="Arial" panose="020B0604020202020204" pitchFamily="34" charset="0"/>
              <a:buChar char="•"/>
            </a:pPr>
            <a:r>
              <a:rPr lang="ar-SA" altLang="en-US" sz="11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B Mitra" panose="00000400000000000000" pitchFamily="2" charset="-78"/>
              </a:rPr>
              <a:t>کاهش احتمال رخدادهای پرهزینه با فرآیند مستمر</a:t>
            </a:r>
            <a:endParaRPr lang="ar-SA" sz="1100" dirty="0">
              <a:cs typeface="B Mitra" panose="00000400000000000000" pitchFamily="2" charset="-78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83719" y="1079041"/>
            <a:ext cx="4968925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ct val="104000"/>
              </a:lnSpc>
              <a:buNone/>
            </a:pPr>
            <a:r>
              <a:rPr lang="ar-SA" altLang="en-US" sz="275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B Mitra" panose="00000400000000000000" pitchFamily="2" charset="-78"/>
              </a:rPr>
              <a:t>چرا </a:t>
            </a:r>
            <a:r>
              <a:rPr lang="fa-IR" altLang="en-US" sz="275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B Mitra" panose="00000400000000000000" pitchFamily="2" charset="-78"/>
              </a:rPr>
              <a:t>محصول</a:t>
            </a:r>
            <a:r>
              <a:rPr lang="ar-SA" altLang="en-US" sz="275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B Mitra" panose="00000400000000000000" pitchFamily="2" charset="-78"/>
              </a:rPr>
              <a:t> در بازار متمایز است؟</a:t>
            </a:r>
            <a:endParaRPr lang="ar-SA" sz="2750" dirty="0">
              <a:cs typeface="B Mitra" panose="00000400000000000000" pitchFamily="2" charset="-78"/>
            </a:endParaRPr>
          </a:p>
        </p:txBody>
      </p:sp>
      <p:sp>
        <p:nvSpPr>
          <p:cNvPr id="3" name="Text 1"/>
          <p:cNvSpPr/>
          <p:nvPr/>
        </p:nvSpPr>
        <p:spPr>
          <a:xfrm>
            <a:off x="2312864" y="2208609"/>
            <a:ext cx="2086198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ct val="104000"/>
              </a:lnSpc>
              <a:buNone/>
            </a:pPr>
            <a:r>
              <a:rPr lang="ar-SA" altLang="en-US" sz="135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B Mitra" panose="00000400000000000000" pitchFamily="2" charset="-78"/>
              </a:rPr>
              <a:t>در مقایسه با رویکردهای داخلی</a:t>
            </a:r>
            <a:endParaRPr lang="ar-SA" sz="1350" dirty="0">
              <a:cs typeface="B Mitra" panose="00000400000000000000" pitchFamily="2" charset="-78"/>
            </a:endParaRPr>
          </a:p>
        </p:txBody>
      </p:sp>
      <p:sp>
        <p:nvSpPr>
          <p:cNvPr id="4" name="Text 2"/>
          <p:cNvSpPr/>
          <p:nvPr/>
        </p:nvSpPr>
        <p:spPr>
          <a:xfrm>
            <a:off x="496119" y="2461096"/>
            <a:ext cx="3902943" cy="9434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r" rtl="1">
              <a:lnSpc>
                <a:spcPct val="133000"/>
              </a:lnSpc>
              <a:buSzPct val="100000"/>
              <a:buChar char="•"/>
            </a:pPr>
            <a:r>
              <a:rPr lang="ar-SA" altLang="en-US" sz="14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B Mitra" panose="00000400000000000000" pitchFamily="2" charset="-78"/>
              </a:rPr>
              <a:t>کمتر متکی به پروژه و نیروی انسانی</a:t>
            </a:r>
            <a:endParaRPr lang="ar-SA" sz="1400" dirty="0">
              <a:cs typeface="B Mitra" panose="00000400000000000000" pitchFamily="2" charset="-78"/>
            </a:endParaRPr>
          </a:p>
          <a:p>
            <a:pPr marL="342900" indent="-342900" algn="r" rtl="1">
              <a:lnSpc>
                <a:spcPct val="133000"/>
              </a:lnSpc>
              <a:buSzPct val="100000"/>
              <a:buChar char="•"/>
            </a:pPr>
            <a:r>
              <a:rPr lang="ar-SA" altLang="en-US" sz="14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B Mitra" panose="00000400000000000000" pitchFamily="2" charset="-78"/>
              </a:rPr>
              <a:t>استانداردتر، مقیاس‌پذیرتر و تکرارپذیرتر</a:t>
            </a:r>
            <a:endParaRPr lang="ar-SA" sz="1400" dirty="0">
              <a:cs typeface="B Mitra" panose="00000400000000000000" pitchFamily="2" charset="-78"/>
            </a:endParaRPr>
          </a:p>
          <a:p>
            <a:pPr marL="342900" indent="-342900" algn="r" rtl="1">
              <a:lnSpc>
                <a:spcPct val="133000"/>
              </a:lnSpc>
              <a:buSzPct val="100000"/>
              <a:buChar char="•"/>
            </a:pPr>
            <a:r>
              <a:rPr lang="ar-SA" altLang="en-US" sz="14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B Mitra" panose="00000400000000000000" pitchFamily="2" charset="-78"/>
              </a:rPr>
              <a:t>فراتر از ممیزی دستی و گزارش متنی</a:t>
            </a:r>
            <a:endParaRPr lang="ar-SA" sz="1400" dirty="0">
              <a:cs typeface="B Mitra" panose="00000400000000000000" pitchFamily="2" charset="-78"/>
            </a:endParaRPr>
          </a:p>
        </p:txBody>
      </p:sp>
      <p:sp>
        <p:nvSpPr>
          <p:cNvPr id="5" name="Text 3"/>
          <p:cNvSpPr/>
          <p:nvPr/>
        </p:nvSpPr>
        <p:spPr>
          <a:xfrm>
            <a:off x="6844988" y="2097881"/>
            <a:ext cx="1946449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ct val="104000"/>
              </a:lnSpc>
              <a:buNone/>
            </a:pPr>
            <a:r>
              <a:rPr lang="ar-SA" altLang="en-US" sz="135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B Mitra" panose="00000400000000000000" pitchFamily="2" charset="-78"/>
              </a:rPr>
              <a:t>در مقایسه با ابزارهای خارجی</a:t>
            </a:r>
            <a:endParaRPr lang="ar-SA" sz="1350" dirty="0">
              <a:cs typeface="B Mitra" panose="00000400000000000000" pitchFamily="2" charset="-78"/>
            </a:endParaRPr>
          </a:p>
        </p:txBody>
      </p:sp>
      <p:sp>
        <p:nvSpPr>
          <p:cNvPr id="6" name="Text 4"/>
          <p:cNvSpPr/>
          <p:nvPr/>
        </p:nvSpPr>
        <p:spPr>
          <a:xfrm>
            <a:off x="4749701" y="2461096"/>
            <a:ext cx="3902943" cy="13323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r" rtl="1">
              <a:lnSpc>
                <a:spcPct val="133000"/>
              </a:lnSpc>
              <a:buSzPct val="100000"/>
              <a:buChar char="•"/>
            </a:pPr>
            <a:r>
              <a:rPr lang="ar-SA" altLang="en-US" sz="12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B Mitra" panose="00000400000000000000" pitchFamily="2" charset="-78"/>
              </a:rPr>
              <a:t>بومی‌سازی‌شده برای زبان فارسی و نیازهای داخلی</a:t>
            </a:r>
            <a:endParaRPr lang="ar-SA" sz="1200" dirty="0">
              <a:cs typeface="B Mitra" panose="00000400000000000000" pitchFamily="2" charset="-78"/>
            </a:endParaRPr>
          </a:p>
          <a:p>
            <a:pPr marL="342900" indent="-342900" algn="r" rtl="1">
              <a:lnSpc>
                <a:spcPct val="133000"/>
              </a:lnSpc>
              <a:buSzPct val="100000"/>
              <a:buChar char="•"/>
            </a:pPr>
            <a:r>
              <a:rPr lang="ar-SA" altLang="en-US" sz="12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B Mitra" panose="00000400000000000000" pitchFamily="2" charset="-78"/>
              </a:rPr>
              <a:t>مناسب برای زیرساخت‌های رایج ایران</a:t>
            </a:r>
            <a:endParaRPr lang="ar-SA" sz="1200" dirty="0">
              <a:cs typeface="B Mitra" panose="00000400000000000000" pitchFamily="2" charset="-78"/>
            </a:endParaRPr>
          </a:p>
          <a:p>
            <a:pPr marL="342900" indent="-342900" algn="r" rtl="1">
              <a:lnSpc>
                <a:spcPct val="133000"/>
              </a:lnSpc>
              <a:buSzPct val="100000"/>
              <a:buChar char="•"/>
            </a:pPr>
            <a:r>
              <a:rPr lang="ar-SA" altLang="en-US" sz="12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+mj-cs"/>
              </a:rPr>
              <a:t>Agentless</a:t>
            </a:r>
            <a:r>
              <a:rPr lang="ar-SA" altLang="en-US" sz="12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B Mitra" panose="00000400000000000000" pitchFamily="2" charset="-78"/>
              </a:rPr>
              <a:t> — بدون نیاز به نصب عامل</a:t>
            </a:r>
            <a:endParaRPr lang="ar-SA" sz="1200" dirty="0">
              <a:cs typeface="B Mitra" panose="00000400000000000000" pitchFamily="2" charset="-78"/>
            </a:endParaRPr>
          </a:p>
          <a:p>
            <a:pPr marL="342900" indent="-342900" algn="r" rtl="1">
              <a:lnSpc>
                <a:spcPct val="133000"/>
              </a:lnSpc>
              <a:buSzPct val="100000"/>
              <a:buChar char="•"/>
            </a:pPr>
            <a:r>
              <a:rPr lang="ar-SA" altLang="en-US" sz="12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B Mitra" panose="00000400000000000000" pitchFamily="2" charset="-78"/>
              </a:rPr>
              <a:t>استقرار آسان در محیط داخلی سازمان</a:t>
            </a:r>
            <a:endParaRPr lang="ar-SA" sz="1200" dirty="0">
              <a:cs typeface="B Mitra" panose="00000400000000000000" pitchFamily="2" charset="-78"/>
            </a:endParaRPr>
          </a:p>
          <a:p>
            <a:pPr marL="342900" indent="-342900" algn="r" rtl="1">
              <a:lnSpc>
                <a:spcPct val="133000"/>
              </a:lnSpc>
              <a:buSzPct val="100000"/>
              <a:buChar char="•"/>
            </a:pPr>
            <a:r>
              <a:rPr lang="ar-SA" altLang="en-US" sz="12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B Mitra" panose="00000400000000000000" pitchFamily="2" charset="-78"/>
              </a:rPr>
              <a:t>قابلیت </a:t>
            </a:r>
            <a:r>
              <a:rPr lang="ar-SA" altLang="en-US" sz="1200" b="1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B Mitra" panose="00000400000000000000" pitchFamily="2" charset="-78"/>
              </a:rPr>
              <a:t>Baseline Customization</a:t>
            </a:r>
            <a:endParaRPr lang="ar-SA" sz="1200" dirty="0">
              <a:cs typeface="B Mitra" panose="00000400000000000000" pitchFamily="2" charset="-7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651</Words>
  <Application>Microsoft Office PowerPoint</Application>
  <PresentationFormat>On-screen Show (16:9)</PresentationFormat>
  <Paragraphs>93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Geist</vt:lpstr>
      <vt:lpstr>Arial</vt:lpstr>
      <vt:lpstr>Calibri</vt:lpstr>
      <vt:lpstr>Noto Serif SC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محمدعلی فردانی</dc:creator>
  <cp:lastModifiedBy>محمدعلی فردانی</cp:lastModifiedBy>
  <cp:revision>12</cp:revision>
  <dcterms:created xsi:type="dcterms:W3CDTF">2026-05-26T07:10:16Z</dcterms:created>
  <dcterms:modified xsi:type="dcterms:W3CDTF">2026-05-30T05:27:56Z</dcterms:modified>
</cp:coreProperties>
</file>